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72" r:id="rId4"/>
    <p:sldId id="278" r:id="rId5"/>
    <p:sldId id="277" r:id="rId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B89E8-F1EF-4CC5-B87E-5741AD2583F8}" type="datetimeFigureOut">
              <a:rPr lang="zh-CN" altLang="en-US" smtClean="0"/>
              <a:pPr/>
              <a:t>2023/4/20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79151A-62C5-4D8B-99AB-7DFBE3071D0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36942CC-DB20-4011-A049-53E3E8ABCBEF}"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36942CC-DB20-4011-A049-53E3E8ABCBEF}"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36942CC-DB20-4011-A049-53E3E8ABCBEF}"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36942CC-DB20-4011-A049-53E3E8ABCBEF}"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36942CC-DB20-4011-A049-53E3E8ABCBEF}" type="slidenum">
              <a:rPr lang="zh-CN" altLang="en-US" smtClean="0"/>
              <a:pPr/>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9015BE29-EEA8-4042-83D5-A3C88B381714}" type="datetimeFigureOut">
              <a:rPr lang="zh-CN" altLang="en-US" smtClean="0"/>
              <a:pPr/>
              <a:t>2023/4/20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EA084B-A6A8-4145-A41A-9B02A20615F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015BE29-EEA8-4042-83D5-A3C88B381714}" type="datetimeFigureOut">
              <a:rPr lang="zh-CN" altLang="en-US" smtClean="0"/>
              <a:pPr/>
              <a:t>2023/4/20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EA084B-A6A8-4145-A41A-9B02A20615F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015BE29-EEA8-4042-83D5-A3C88B381714}" type="datetimeFigureOut">
              <a:rPr lang="zh-CN" altLang="en-US" smtClean="0"/>
              <a:pPr/>
              <a:t>2023/4/20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EA084B-A6A8-4145-A41A-9B02A20615F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015BE29-EEA8-4042-83D5-A3C88B381714}" type="datetimeFigureOut">
              <a:rPr lang="zh-CN" altLang="en-US" smtClean="0"/>
              <a:pPr/>
              <a:t>2023/4/20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EA084B-A6A8-4145-A41A-9B02A20615F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9015BE29-EEA8-4042-83D5-A3C88B381714}" type="datetimeFigureOut">
              <a:rPr lang="zh-CN" altLang="en-US" smtClean="0"/>
              <a:pPr/>
              <a:t>2023/4/20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EA084B-A6A8-4145-A41A-9B02A20615F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015BE29-EEA8-4042-83D5-A3C88B381714}" type="datetimeFigureOut">
              <a:rPr lang="zh-CN" altLang="en-US" smtClean="0"/>
              <a:pPr/>
              <a:t>2023/4/20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EA084B-A6A8-4145-A41A-9B02A20615F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015BE29-EEA8-4042-83D5-A3C88B381714}" type="datetimeFigureOut">
              <a:rPr lang="zh-CN" altLang="en-US" smtClean="0"/>
              <a:pPr/>
              <a:t>2023/4/20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EA084B-A6A8-4145-A41A-9B02A20615F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015BE29-EEA8-4042-83D5-A3C88B381714}" type="datetimeFigureOut">
              <a:rPr lang="zh-CN" altLang="en-US" smtClean="0"/>
              <a:pPr/>
              <a:t>2023/4/20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EA084B-A6A8-4145-A41A-9B02A20615F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015BE29-EEA8-4042-83D5-A3C88B381714}" type="datetimeFigureOut">
              <a:rPr lang="zh-CN" altLang="en-US" smtClean="0"/>
              <a:pPr/>
              <a:t>2023/4/20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EA084B-A6A8-4145-A41A-9B02A20615F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015BE29-EEA8-4042-83D5-A3C88B381714}" type="datetimeFigureOut">
              <a:rPr lang="zh-CN" altLang="en-US" smtClean="0"/>
              <a:pPr/>
              <a:t>2023/4/20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EA084B-A6A8-4145-A41A-9B02A20615F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015BE29-EEA8-4042-83D5-A3C88B381714}" type="datetimeFigureOut">
              <a:rPr lang="zh-CN" altLang="en-US" smtClean="0"/>
              <a:pPr/>
              <a:t>2023/4/20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EA084B-A6A8-4145-A41A-9B02A20615F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15BE29-EEA8-4042-83D5-A3C88B381714}" type="datetimeFigureOut">
              <a:rPr lang="zh-CN" altLang="en-US" smtClean="0"/>
              <a:pPr/>
              <a:t>2023/4/20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A084B-A6A8-4145-A41A-9B02A20615F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63" name="图片 5962"/>
          <p:cNvPicPr>
            <a:picLocks noChangeAspect="1"/>
          </p:cNvPicPr>
          <p:nvPr/>
        </p:nvPicPr>
        <p:blipFill>
          <a:blip r:embed="rId3" cstate="print"/>
          <a:stretch>
            <a:fillRect/>
          </a:stretch>
        </p:blipFill>
        <p:spPr>
          <a:xfrm flipH="1" flipV="1">
            <a:off x="7380312" y="-243408"/>
            <a:ext cx="1620583" cy="2796943"/>
          </a:xfrm>
          <a:prstGeom prst="rect">
            <a:avLst/>
          </a:prstGeom>
        </p:spPr>
      </p:pic>
      <p:pic>
        <p:nvPicPr>
          <p:cNvPr id="5964" name="图片 5963"/>
          <p:cNvPicPr>
            <a:picLocks noChangeAspect="1"/>
          </p:cNvPicPr>
          <p:nvPr/>
        </p:nvPicPr>
        <p:blipFill>
          <a:blip r:embed="rId4" cstate="print"/>
          <a:stretch>
            <a:fillRect/>
          </a:stretch>
        </p:blipFill>
        <p:spPr>
          <a:xfrm>
            <a:off x="0" y="3769923"/>
            <a:ext cx="156036" cy="869944"/>
          </a:xfrm>
          <a:prstGeom prst="rect">
            <a:avLst/>
          </a:prstGeom>
        </p:spPr>
      </p:pic>
      <p:pic>
        <p:nvPicPr>
          <p:cNvPr id="5965" name="图片 5964"/>
          <p:cNvPicPr>
            <a:picLocks noChangeAspect="1"/>
          </p:cNvPicPr>
          <p:nvPr/>
        </p:nvPicPr>
        <p:blipFill>
          <a:blip r:embed="rId5" cstate="print"/>
          <a:stretch>
            <a:fillRect/>
          </a:stretch>
        </p:blipFill>
        <p:spPr>
          <a:xfrm>
            <a:off x="-7606" y="3717032"/>
            <a:ext cx="2314462" cy="3164634"/>
          </a:xfrm>
          <a:prstGeom prst="rect">
            <a:avLst/>
          </a:prstGeom>
        </p:spPr>
      </p:pic>
      <p:pic>
        <p:nvPicPr>
          <p:cNvPr id="5960" name="图片 5959"/>
          <p:cNvPicPr>
            <a:picLocks noChangeAspect="1"/>
          </p:cNvPicPr>
          <p:nvPr/>
        </p:nvPicPr>
        <p:blipFill>
          <a:blip r:embed="rId6" cstate="print"/>
          <a:stretch>
            <a:fillRect/>
          </a:stretch>
        </p:blipFill>
        <p:spPr>
          <a:xfrm flipH="1">
            <a:off x="8172400" y="3933056"/>
            <a:ext cx="797566" cy="683444"/>
          </a:xfrm>
          <a:prstGeom prst="rect">
            <a:avLst/>
          </a:prstGeom>
        </p:spPr>
      </p:pic>
      <p:pic>
        <p:nvPicPr>
          <p:cNvPr id="5962" name="图片 5961"/>
          <p:cNvPicPr>
            <a:picLocks noChangeAspect="1"/>
          </p:cNvPicPr>
          <p:nvPr/>
        </p:nvPicPr>
        <p:blipFill>
          <a:blip r:embed="rId7" cstate="print"/>
          <a:stretch>
            <a:fillRect/>
          </a:stretch>
        </p:blipFill>
        <p:spPr>
          <a:xfrm>
            <a:off x="395536" y="2492896"/>
            <a:ext cx="891847" cy="1249872"/>
          </a:xfrm>
          <a:prstGeom prst="rect">
            <a:avLst/>
          </a:prstGeom>
        </p:spPr>
      </p:pic>
      <p:sp>
        <p:nvSpPr>
          <p:cNvPr id="5968" name="椭圆 5967"/>
          <p:cNvSpPr/>
          <p:nvPr/>
        </p:nvSpPr>
        <p:spPr>
          <a:xfrm>
            <a:off x="5954359" y="2345168"/>
            <a:ext cx="233978" cy="2689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69" name="椭圆 5968"/>
          <p:cNvSpPr/>
          <p:nvPr/>
        </p:nvSpPr>
        <p:spPr>
          <a:xfrm>
            <a:off x="7011263" y="2360672"/>
            <a:ext cx="169031" cy="178133"/>
          </a:xfrm>
          <a:custGeom>
            <a:avLst/>
            <a:gdLst>
              <a:gd name="connsiteX0" fmla="*/ 0 w 225329"/>
              <a:gd name="connsiteY0" fmla="*/ 67551 h 135102"/>
              <a:gd name="connsiteX1" fmla="*/ 112665 w 225329"/>
              <a:gd name="connsiteY1" fmla="*/ 0 h 135102"/>
              <a:gd name="connsiteX2" fmla="*/ 225330 w 225329"/>
              <a:gd name="connsiteY2" fmla="*/ 67551 h 135102"/>
              <a:gd name="connsiteX3" fmla="*/ 112665 w 225329"/>
              <a:gd name="connsiteY3" fmla="*/ 135102 h 135102"/>
              <a:gd name="connsiteX4" fmla="*/ 0 w 225329"/>
              <a:gd name="connsiteY4" fmla="*/ 67551 h 135102"/>
              <a:gd name="connsiteX0-1" fmla="*/ 44 w 225374"/>
              <a:gd name="connsiteY0-2" fmla="*/ 110582 h 178133"/>
              <a:gd name="connsiteX1-3" fmla="*/ 123466 w 225374"/>
              <a:gd name="connsiteY1-4" fmla="*/ 0 h 178133"/>
              <a:gd name="connsiteX2-5" fmla="*/ 225374 w 225374"/>
              <a:gd name="connsiteY2-6" fmla="*/ 110582 h 178133"/>
              <a:gd name="connsiteX3-7" fmla="*/ 112709 w 225374"/>
              <a:gd name="connsiteY3-8" fmla="*/ 178133 h 178133"/>
              <a:gd name="connsiteX4-9" fmla="*/ 44 w 225374"/>
              <a:gd name="connsiteY4-10" fmla="*/ 110582 h 17813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5374" h="178133">
                <a:moveTo>
                  <a:pt x="44" y="110582"/>
                </a:moveTo>
                <a:cubicBezTo>
                  <a:pt x="1837" y="80893"/>
                  <a:pt x="61243" y="0"/>
                  <a:pt x="123466" y="0"/>
                </a:cubicBezTo>
                <a:cubicBezTo>
                  <a:pt x="185689" y="0"/>
                  <a:pt x="225374" y="73275"/>
                  <a:pt x="225374" y="110582"/>
                </a:cubicBezTo>
                <a:cubicBezTo>
                  <a:pt x="225374" y="147889"/>
                  <a:pt x="174932" y="178133"/>
                  <a:pt x="112709" y="178133"/>
                </a:cubicBezTo>
                <a:cubicBezTo>
                  <a:pt x="50486" y="178133"/>
                  <a:pt x="-1749" y="140271"/>
                  <a:pt x="44" y="11058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0" name="椭圆 5969"/>
          <p:cNvSpPr/>
          <p:nvPr/>
        </p:nvSpPr>
        <p:spPr>
          <a:xfrm>
            <a:off x="5663901" y="3318141"/>
            <a:ext cx="48410" cy="159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1" name="椭圆 5970"/>
          <p:cNvSpPr/>
          <p:nvPr/>
        </p:nvSpPr>
        <p:spPr>
          <a:xfrm>
            <a:off x="7245276" y="4963030"/>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2" name="椭圆 5971"/>
          <p:cNvSpPr/>
          <p:nvPr/>
        </p:nvSpPr>
        <p:spPr>
          <a:xfrm>
            <a:off x="4106732" y="4832781"/>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3" name="椭圆 5972"/>
          <p:cNvSpPr/>
          <p:nvPr/>
        </p:nvSpPr>
        <p:spPr>
          <a:xfrm>
            <a:off x="4340711" y="2283219"/>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4" name="椭圆 5973"/>
          <p:cNvSpPr/>
          <p:nvPr/>
        </p:nvSpPr>
        <p:spPr>
          <a:xfrm>
            <a:off x="6373906" y="1521577"/>
            <a:ext cx="84202" cy="19363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5" name="椭圆 5974"/>
          <p:cNvSpPr/>
          <p:nvPr/>
        </p:nvSpPr>
        <p:spPr>
          <a:xfrm>
            <a:off x="6607885" y="3746259"/>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6" name="椭圆 5975"/>
          <p:cNvSpPr/>
          <p:nvPr/>
        </p:nvSpPr>
        <p:spPr>
          <a:xfrm>
            <a:off x="8520057" y="4843537"/>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7" name="椭圆 5976"/>
          <p:cNvSpPr/>
          <p:nvPr/>
        </p:nvSpPr>
        <p:spPr>
          <a:xfrm>
            <a:off x="7366299" y="6026879"/>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8" name="椭圆 5977"/>
          <p:cNvSpPr/>
          <p:nvPr/>
        </p:nvSpPr>
        <p:spPr>
          <a:xfrm>
            <a:off x="7607599" y="3476355"/>
            <a:ext cx="113705" cy="144329"/>
          </a:xfrm>
          <a:custGeom>
            <a:avLst/>
            <a:gdLst>
              <a:gd name="connsiteX0" fmla="*/ 0 w 161365"/>
              <a:gd name="connsiteY0" fmla="*/ 60242 h 120484"/>
              <a:gd name="connsiteX1" fmla="*/ 80683 w 161365"/>
              <a:gd name="connsiteY1" fmla="*/ 0 h 120484"/>
              <a:gd name="connsiteX2" fmla="*/ 161366 w 161365"/>
              <a:gd name="connsiteY2" fmla="*/ 60242 h 120484"/>
              <a:gd name="connsiteX3" fmla="*/ 80683 w 161365"/>
              <a:gd name="connsiteY3" fmla="*/ 120484 h 120484"/>
              <a:gd name="connsiteX4" fmla="*/ 0 w 161365"/>
              <a:gd name="connsiteY4" fmla="*/ 60242 h 120484"/>
              <a:gd name="connsiteX0-1" fmla="*/ 1148 w 165968"/>
              <a:gd name="connsiteY0-2" fmla="*/ 60242 h 141999"/>
              <a:gd name="connsiteX1-3" fmla="*/ 81831 w 165968"/>
              <a:gd name="connsiteY1-4" fmla="*/ 0 h 141999"/>
              <a:gd name="connsiteX2-5" fmla="*/ 162514 w 165968"/>
              <a:gd name="connsiteY2-6" fmla="*/ 60242 h 141999"/>
              <a:gd name="connsiteX3-7" fmla="*/ 135619 w 165968"/>
              <a:gd name="connsiteY3-8" fmla="*/ 141999 h 141999"/>
              <a:gd name="connsiteX4-9" fmla="*/ 1148 w 165968"/>
              <a:gd name="connsiteY4-10" fmla="*/ 60242 h 141999"/>
              <a:gd name="connsiteX0-11" fmla="*/ 997 w 151606"/>
              <a:gd name="connsiteY0-12" fmla="*/ 104235 h 144329"/>
              <a:gd name="connsiteX1-13" fmla="*/ 70923 w 151606"/>
              <a:gd name="connsiteY1-14" fmla="*/ 963 h 144329"/>
              <a:gd name="connsiteX2-15" fmla="*/ 151606 w 151606"/>
              <a:gd name="connsiteY2-16" fmla="*/ 61205 h 144329"/>
              <a:gd name="connsiteX3-17" fmla="*/ 124711 w 151606"/>
              <a:gd name="connsiteY3-18" fmla="*/ 142962 h 144329"/>
              <a:gd name="connsiteX4-19" fmla="*/ 997 w 151606"/>
              <a:gd name="connsiteY4-20" fmla="*/ 104235 h 14432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1606" h="144329">
                <a:moveTo>
                  <a:pt x="997" y="104235"/>
                </a:moveTo>
                <a:cubicBezTo>
                  <a:pt x="-7968" y="80569"/>
                  <a:pt x="45822" y="8135"/>
                  <a:pt x="70923" y="963"/>
                </a:cubicBezTo>
                <a:cubicBezTo>
                  <a:pt x="96024" y="-6209"/>
                  <a:pt x="151606" y="27934"/>
                  <a:pt x="151606" y="61205"/>
                </a:cubicBezTo>
                <a:cubicBezTo>
                  <a:pt x="151606" y="94476"/>
                  <a:pt x="149812" y="135790"/>
                  <a:pt x="124711" y="142962"/>
                </a:cubicBezTo>
                <a:cubicBezTo>
                  <a:pt x="99610" y="150134"/>
                  <a:pt x="9962" y="127901"/>
                  <a:pt x="997" y="10423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9" name="椭圆 5978"/>
          <p:cNvSpPr/>
          <p:nvPr/>
        </p:nvSpPr>
        <p:spPr>
          <a:xfrm>
            <a:off x="3800139" y="1928215"/>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0" name="椭圆 5979"/>
          <p:cNvSpPr/>
          <p:nvPr/>
        </p:nvSpPr>
        <p:spPr>
          <a:xfrm>
            <a:off x="2646382" y="3111557"/>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1" name="椭圆 5980"/>
          <p:cNvSpPr/>
          <p:nvPr/>
        </p:nvSpPr>
        <p:spPr>
          <a:xfrm>
            <a:off x="2880361" y="561995"/>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2" name="椭圆 5981"/>
          <p:cNvSpPr/>
          <p:nvPr/>
        </p:nvSpPr>
        <p:spPr>
          <a:xfrm>
            <a:off x="1984786" y="2767312"/>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3" name="椭圆 5982"/>
          <p:cNvSpPr/>
          <p:nvPr/>
        </p:nvSpPr>
        <p:spPr>
          <a:xfrm>
            <a:off x="831029" y="3950654"/>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4" name="椭圆 5983"/>
          <p:cNvSpPr/>
          <p:nvPr/>
        </p:nvSpPr>
        <p:spPr>
          <a:xfrm>
            <a:off x="1065008" y="1401092"/>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5" name="椭圆 5984"/>
          <p:cNvSpPr/>
          <p:nvPr/>
        </p:nvSpPr>
        <p:spPr>
          <a:xfrm>
            <a:off x="5897880" y="5413693"/>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6" name="椭圆 5985"/>
          <p:cNvSpPr/>
          <p:nvPr/>
        </p:nvSpPr>
        <p:spPr>
          <a:xfrm>
            <a:off x="4376458" y="6026805"/>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7" name="椭圆 5986"/>
          <p:cNvSpPr/>
          <p:nvPr/>
        </p:nvSpPr>
        <p:spPr>
          <a:xfrm>
            <a:off x="4978102" y="4047473"/>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8" name="椭圆 5987"/>
          <p:cNvSpPr/>
          <p:nvPr/>
        </p:nvSpPr>
        <p:spPr>
          <a:xfrm>
            <a:off x="5244353" y="1971246"/>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9" name="椭圆 5988"/>
          <p:cNvSpPr/>
          <p:nvPr/>
        </p:nvSpPr>
        <p:spPr>
          <a:xfrm>
            <a:off x="4090561" y="3154521"/>
            <a:ext cx="137195" cy="163620"/>
          </a:xfrm>
          <a:custGeom>
            <a:avLst/>
            <a:gdLst>
              <a:gd name="connsiteX0" fmla="*/ 0 w 161365"/>
              <a:gd name="connsiteY0" fmla="*/ 60242 h 120484"/>
              <a:gd name="connsiteX1" fmla="*/ 80683 w 161365"/>
              <a:gd name="connsiteY1" fmla="*/ 0 h 120484"/>
              <a:gd name="connsiteX2" fmla="*/ 161366 w 161365"/>
              <a:gd name="connsiteY2" fmla="*/ 60242 h 120484"/>
              <a:gd name="connsiteX3" fmla="*/ 80683 w 161365"/>
              <a:gd name="connsiteY3" fmla="*/ 120484 h 120484"/>
              <a:gd name="connsiteX4" fmla="*/ 0 w 161365"/>
              <a:gd name="connsiteY4" fmla="*/ 60242 h 120484"/>
              <a:gd name="connsiteX0-1" fmla="*/ 0 w 182881"/>
              <a:gd name="connsiteY0-2" fmla="*/ 60321 h 120685"/>
              <a:gd name="connsiteX1-3" fmla="*/ 80683 w 182881"/>
              <a:gd name="connsiteY1-4" fmla="*/ 79 h 120685"/>
              <a:gd name="connsiteX2-5" fmla="*/ 182881 w 182881"/>
              <a:gd name="connsiteY2-6" fmla="*/ 71079 h 120685"/>
              <a:gd name="connsiteX3-7" fmla="*/ 80683 w 182881"/>
              <a:gd name="connsiteY3-8" fmla="*/ 120563 h 120685"/>
              <a:gd name="connsiteX4-9" fmla="*/ 0 w 182881"/>
              <a:gd name="connsiteY4-10" fmla="*/ 60321 h 120685"/>
              <a:gd name="connsiteX0-11" fmla="*/ 45 w 182926"/>
              <a:gd name="connsiteY0-12" fmla="*/ 60309 h 163620"/>
              <a:gd name="connsiteX1-13" fmla="*/ 80728 w 182926"/>
              <a:gd name="connsiteY1-14" fmla="*/ 67 h 163620"/>
              <a:gd name="connsiteX2-15" fmla="*/ 182926 w 182926"/>
              <a:gd name="connsiteY2-16" fmla="*/ 71067 h 163620"/>
              <a:gd name="connsiteX3-17" fmla="*/ 91485 w 182926"/>
              <a:gd name="connsiteY3-18" fmla="*/ 163582 h 163620"/>
              <a:gd name="connsiteX4-19" fmla="*/ 45 w 182926"/>
              <a:gd name="connsiteY4-20" fmla="*/ 60309 h 16362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926" h="163620">
                <a:moveTo>
                  <a:pt x="45" y="60309"/>
                </a:moveTo>
                <a:cubicBezTo>
                  <a:pt x="-1748" y="33057"/>
                  <a:pt x="50248" y="-1726"/>
                  <a:pt x="80728" y="67"/>
                </a:cubicBezTo>
                <a:cubicBezTo>
                  <a:pt x="111208" y="1860"/>
                  <a:pt x="182926" y="37796"/>
                  <a:pt x="182926" y="71067"/>
                </a:cubicBezTo>
                <a:cubicBezTo>
                  <a:pt x="182926" y="104338"/>
                  <a:pt x="121965" y="165375"/>
                  <a:pt x="91485" y="163582"/>
                </a:cubicBezTo>
                <a:cubicBezTo>
                  <a:pt x="61005" y="161789"/>
                  <a:pt x="1838" y="87562"/>
                  <a:pt x="45" y="60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90" name="椭圆 5989"/>
          <p:cNvSpPr/>
          <p:nvPr/>
        </p:nvSpPr>
        <p:spPr>
          <a:xfrm>
            <a:off x="4324575" y="605026"/>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06" name="椭圆 6005"/>
          <p:cNvSpPr/>
          <p:nvPr/>
        </p:nvSpPr>
        <p:spPr>
          <a:xfrm>
            <a:off x="5244353" y="4081400"/>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TextBox 32"/>
          <p:cNvSpPr txBox="1"/>
          <p:nvPr/>
        </p:nvSpPr>
        <p:spPr>
          <a:xfrm>
            <a:off x="1043608" y="1988840"/>
            <a:ext cx="7560840" cy="2031325"/>
          </a:xfrm>
          <a:prstGeom prst="rect">
            <a:avLst/>
          </a:prstGeom>
          <a:noFill/>
        </p:spPr>
        <p:txBody>
          <a:bodyPr wrap="square" rtlCol="0">
            <a:spAutoFit/>
          </a:bodyPr>
          <a:lstStyle/>
          <a:p>
            <a:r>
              <a:rPr lang="zh-CN" altLang="en-US" sz="3600" dirty="0" smtClean="0">
                <a:latin typeface="方正魏碑简体" pitchFamily="2" charset="-122"/>
                <a:ea typeface="方正魏碑简体" pitchFamily="2" charset="-122"/>
              </a:rPr>
              <a:t>闻喜县人民政府关于印发第二批划转至县行政审批服务管理局事项及调整实施主体事项目录的通</a:t>
            </a:r>
            <a:r>
              <a:rPr lang="zh-CN" altLang="en-US" sz="3600" dirty="0" smtClean="0">
                <a:latin typeface="方正魏碑简体" pitchFamily="2" charset="-122"/>
                <a:ea typeface="方正魏碑简体" pitchFamily="2" charset="-122"/>
              </a:rPr>
              <a:t>知解</a:t>
            </a:r>
            <a:r>
              <a:rPr lang="zh-CN" altLang="en-US" sz="3600" dirty="0" smtClean="0">
                <a:latin typeface="方正魏碑简体" pitchFamily="2" charset="-122"/>
                <a:ea typeface="方正魏碑简体" pitchFamily="2" charset="-122"/>
              </a:rPr>
              <a:t>读</a:t>
            </a:r>
            <a:endParaRPr lang="zh-CN" altLang="zh-CN" sz="3600" dirty="0">
              <a:latin typeface="方正魏碑简体" pitchFamily="2" charset="-122"/>
              <a:ea typeface="方正魏碑简体" pitchFamily="2" charset="-122"/>
            </a:endParaRPr>
          </a:p>
          <a:p>
            <a:endParaRPr lang="zh-CN" altLang="en-US"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2000">
        <p15:prstTrans prst="drap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图片 41"/>
          <p:cNvPicPr>
            <a:picLocks noChangeAspect="1"/>
          </p:cNvPicPr>
          <p:nvPr/>
        </p:nvPicPr>
        <p:blipFill>
          <a:blip r:embed="rId3" cstate="print"/>
          <a:stretch>
            <a:fillRect/>
          </a:stretch>
        </p:blipFill>
        <p:spPr>
          <a:xfrm>
            <a:off x="0" y="3693366"/>
            <a:ext cx="2314462" cy="3164634"/>
          </a:xfrm>
          <a:prstGeom prst="rect">
            <a:avLst/>
          </a:prstGeom>
        </p:spPr>
      </p:pic>
      <p:pic>
        <p:nvPicPr>
          <p:cNvPr id="55" name="图片 54"/>
          <p:cNvPicPr>
            <a:picLocks noChangeAspect="1"/>
          </p:cNvPicPr>
          <p:nvPr/>
        </p:nvPicPr>
        <p:blipFill>
          <a:blip r:embed="rId4" cstate="print">
            <a:grayscl/>
          </a:blip>
          <a:srcRect l="10634" b="29966"/>
          <a:stretch>
            <a:fillRect/>
          </a:stretch>
        </p:blipFill>
        <p:spPr>
          <a:xfrm rot="9709526" flipH="1">
            <a:off x="-617151" y="-275231"/>
            <a:ext cx="2685499" cy="3632228"/>
          </a:xfrm>
          <a:custGeom>
            <a:avLst/>
            <a:gdLst>
              <a:gd name="connsiteX0" fmla="*/ 1938173 w 5820008"/>
              <a:gd name="connsiteY0" fmla="*/ 5903817 h 5903817"/>
              <a:gd name="connsiteX1" fmla="*/ 5820008 w 5820008"/>
              <a:gd name="connsiteY1" fmla="*/ 4629444 h 5903817"/>
              <a:gd name="connsiteX2" fmla="*/ 5820008 w 5820008"/>
              <a:gd name="connsiteY2" fmla="*/ 0 h 5903817"/>
              <a:gd name="connsiteX3" fmla="*/ 0 w 5820008"/>
              <a:gd name="connsiteY3" fmla="*/ 0 h 5903817"/>
            </a:gdLst>
            <a:ahLst/>
            <a:cxnLst>
              <a:cxn ang="0">
                <a:pos x="connsiteX0" y="connsiteY0"/>
              </a:cxn>
              <a:cxn ang="0">
                <a:pos x="connsiteX1" y="connsiteY1"/>
              </a:cxn>
              <a:cxn ang="0">
                <a:pos x="connsiteX2" y="connsiteY2"/>
              </a:cxn>
              <a:cxn ang="0">
                <a:pos x="connsiteX3" y="connsiteY3"/>
              </a:cxn>
            </a:cxnLst>
            <a:rect l="l" t="t" r="r" b="b"/>
            <a:pathLst>
              <a:path w="5820008" h="5903817">
                <a:moveTo>
                  <a:pt x="1938173" y="5903817"/>
                </a:moveTo>
                <a:lnTo>
                  <a:pt x="5820008" y="4629444"/>
                </a:lnTo>
                <a:lnTo>
                  <a:pt x="5820008" y="0"/>
                </a:lnTo>
                <a:lnTo>
                  <a:pt x="0" y="0"/>
                </a:lnTo>
                <a:close/>
              </a:path>
            </a:pathLst>
          </a:custGeom>
          <a:effectLst>
            <a:softEdge rad="0"/>
          </a:effectLst>
        </p:spPr>
      </p:pic>
      <p:pic>
        <p:nvPicPr>
          <p:cNvPr id="5963" name="图片 5962"/>
          <p:cNvPicPr>
            <a:picLocks noChangeAspect="1"/>
          </p:cNvPicPr>
          <p:nvPr/>
        </p:nvPicPr>
        <p:blipFill>
          <a:blip r:embed="rId4" cstate="print"/>
          <a:stretch>
            <a:fillRect/>
          </a:stretch>
        </p:blipFill>
        <p:spPr>
          <a:xfrm flipH="1" flipV="1">
            <a:off x="7523417" y="-171400"/>
            <a:ext cx="1620583" cy="2796943"/>
          </a:xfrm>
          <a:prstGeom prst="rect">
            <a:avLst/>
          </a:prstGeom>
        </p:spPr>
      </p:pic>
      <p:pic>
        <p:nvPicPr>
          <p:cNvPr id="5960" name="图片 5959"/>
          <p:cNvPicPr>
            <a:picLocks noChangeAspect="1"/>
          </p:cNvPicPr>
          <p:nvPr/>
        </p:nvPicPr>
        <p:blipFill>
          <a:blip r:embed="rId5" cstate="print"/>
          <a:stretch>
            <a:fillRect/>
          </a:stretch>
        </p:blipFill>
        <p:spPr>
          <a:xfrm flipH="1">
            <a:off x="8068995" y="1031769"/>
            <a:ext cx="797566" cy="683444"/>
          </a:xfrm>
          <a:prstGeom prst="rect">
            <a:avLst/>
          </a:prstGeom>
        </p:spPr>
      </p:pic>
      <p:pic>
        <p:nvPicPr>
          <p:cNvPr id="5962" name="图片 5961"/>
          <p:cNvPicPr>
            <a:picLocks noChangeAspect="1"/>
          </p:cNvPicPr>
          <p:nvPr/>
        </p:nvPicPr>
        <p:blipFill>
          <a:blip r:embed="rId6" cstate="print"/>
          <a:stretch>
            <a:fillRect/>
          </a:stretch>
        </p:blipFill>
        <p:spPr>
          <a:xfrm>
            <a:off x="1979712" y="3861048"/>
            <a:ext cx="1080120" cy="1513726"/>
          </a:xfrm>
          <a:prstGeom prst="rect">
            <a:avLst/>
          </a:prstGeom>
        </p:spPr>
      </p:pic>
      <p:sp>
        <p:nvSpPr>
          <p:cNvPr id="5968" name="椭圆 5967"/>
          <p:cNvSpPr/>
          <p:nvPr/>
        </p:nvSpPr>
        <p:spPr>
          <a:xfrm>
            <a:off x="5954359" y="2345168"/>
            <a:ext cx="233978" cy="2689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69" name="椭圆 5968"/>
          <p:cNvSpPr/>
          <p:nvPr/>
        </p:nvSpPr>
        <p:spPr>
          <a:xfrm>
            <a:off x="7011263" y="2360672"/>
            <a:ext cx="169031" cy="178133"/>
          </a:xfrm>
          <a:custGeom>
            <a:avLst/>
            <a:gdLst>
              <a:gd name="connsiteX0" fmla="*/ 0 w 225329"/>
              <a:gd name="connsiteY0" fmla="*/ 67551 h 135102"/>
              <a:gd name="connsiteX1" fmla="*/ 112665 w 225329"/>
              <a:gd name="connsiteY1" fmla="*/ 0 h 135102"/>
              <a:gd name="connsiteX2" fmla="*/ 225330 w 225329"/>
              <a:gd name="connsiteY2" fmla="*/ 67551 h 135102"/>
              <a:gd name="connsiteX3" fmla="*/ 112665 w 225329"/>
              <a:gd name="connsiteY3" fmla="*/ 135102 h 135102"/>
              <a:gd name="connsiteX4" fmla="*/ 0 w 225329"/>
              <a:gd name="connsiteY4" fmla="*/ 67551 h 135102"/>
              <a:gd name="connsiteX0-1" fmla="*/ 44 w 225374"/>
              <a:gd name="connsiteY0-2" fmla="*/ 110582 h 178133"/>
              <a:gd name="connsiteX1-3" fmla="*/ 123466 w 225374"/>
              <a:gd name="connsiteY1-4" fmla="*/ 0 h 178133"/>
              <a:gd name="connsiteX2-5" fmla="*/ 225374 w 225374"/>
              <a:gd name="connsiteY2-6" fmla="*/ 110582 h 178133"/>
              <a:gd name="connsiteX3-7" fmla="*/ 112709 w 225374"/>
              <a:gd name="connsiteY3-8" fmla="*/ 178133 h 178133"/>
              <a:gd name="connsiteX4-9" fmla="*/ 44 w 225374"/>
              <a:gd name="connsiteY4-10" fmla="*/ 110582 h 17813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5374" h="178133">
                <a:moveTo>
                  <a:pt x="44" y="110582"/>
                </a:moveTo>
                <a:cubicBezTo>
                  <a:pt x="1837" y="80893"/>
                  <a:pt x="61243" y="0"/>
                  <a:pt x="123466" y="0"/>
                </a:cubicBezTo>
                <a:cubicBezTo>
                  <a:pt x="185689" y="0"/>
                  <a:pt x="225374" y="73275"/>
                  <a:pt x="225374" y="110582"/>
                </a:cubicBezTo>
                <a:cubicBezTo>
                  <a:pt x="225374" y="147889"/>
                  <a:pt x="174932" y="178133"/>
                  <a:pt x="112709" y="178133"/>
                </a:cubicBezTo>
                <a:cubicBezTo>
                  <a:pt x="50486" y="178133"/>
                  <a:pt x="-1749" y="140271"/>
                  <a:pt x="44" y="11058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0" name="椭圆 5969"/>
          <p:cNvSpPr/>
          <p:nvPr/>
        </p:nvSpPr>
        <p:spPr>
          <a:xfrm>
            <a:off x="5663901" y="3318141"/>
            <a:ext cx="48410" cy="159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1" name="椭圆 5970"/>
          <p:cNvSpPr/>
          <p:nvPr/>
        </p:nvSpPr>
        <p:spPr>
          <a:xfrm>
            <a:off x="7245276" y="4963030"/>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2" name="椭圆 5971"/>
          <p:cNvSpPr/>
          <p:nvPr/>
        </p:nvSpPr>
        <p:spPr>
          <a:xfrm>
            <a:off x="4106732" y="4832781"/>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3" name="椭圆 5972"/>
          <p:cNvSpPr/>
          <p:nvPr/>
        </p:nvSpPr>
        <p:spPr>
          <a:xfrm>
            <a:off x="4340711" y="2283219"/>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4" name="椭圆 5973"/>
          <p:cNvSpPr/>
          <p:nvPr/>
        </p:nvSpPr>
        <p:spPr>
          <a:xfrm>
            <a:off x="6373906" y="1521577"/>
            <a:ext cx="84202" cy="19363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5" name="椭圆 5974"/>
          <p:cNvSpPr/>
          <p:nvPr/>
        </p:nvSpPr>
        <p:spPr>
          <a:xfrm>
            <a:off x="6607885" y="3746259"/>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6" name="椭圆 5975"/>
          <p:cNvSpPr/>
          <p:nvPr/>
        </p:nvSpPr>
        <p:spPr>
          <a:xfrm>
            <a:off x="8520057" y="4843537"/>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7" name="椭圆 5976"/>
          <p:cNvSpPr/>
          <p:nvPr/>
        </p:nvSpPr>
        <p:spPr>
          <a:xfrm>
            <a:off x="7366299" y="6026879"/>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8" name="椭圆 5977"/>
          <p:cNvSpPr/>
          <p:nvPr/>
        </p:nvSpPr>
        <p:spPr>
          <a:xfrm>
            <a:off x="7607599" y="3476355"/>
            <a:ext cx="113705" cy="144329"/>
          </a:xfrm>
          <a:custGeom>
            <a:avLst/>
            <a:gdLst>
              <a:gd name="connsiteX0" fmla="*/ 0 w 161365"/>
              <a:gd name="connsiteY0" fmla="*/ 60242 h 120484"/>
              <a:gd name="connsiteX1" fmla="*/ 80683 w 161365"/>
              <a:gd name="connsiteY1" fmla="*/ 0 h 120484"/>
              <a:gd name="connsiteX2" fmla="*/ 161366 w 161365"/>
              <a:gd name="connsiteY2" fmla="*/ 60242 h 120484"/>
              <a:gd name="connsiteX3" fmla="*/ 80683 w 161365"/>
              <a:gd name="connsiteY3" fmla="*/ 120484 h 120484"/>
              <a:gd name="connsiteX4" fmla="*/ 0 w 161365"/>
              <a:gd name="connsiteY4" fmla="*/ 60242 h 120484"/>
              <a:gd name="connsiteX0-1" fmla="*/ 1148 w 165968"/>
              <a:gd name="connsiteY0-2" fmla="*/ 60242 h 141999"/>
              <a:gd name="connsiteX1-3" fmla="*/ 81831 w 165968"/>
              <a:gd name="connsiteY1-4" fmla="*/ 0 h 141999"/>
              <a:gd name="connsiteX2-5" fmla="*/ 162514 w 165968"/>
              <a:gd name="connsiteY2-6" fmla="*/ 60242 h 141999"/>
              <a:gd name="connsiteX3-7" fmla="*/ 135619 w 165968"/>
              <a:gd name="connsiteY3-8" fmla="*/ 141999 h 141999"/>
              <a:gd name="connsiteX4-9" fmla="*/ 1148 w 165968"/>
              <a:gd name="connsiteY4-10" fmla="*/ 60242 h 141999"/>
              <a:gd name="connsiteX0-11" fmla="*/ 997 w 151606"/>
              <a:gd name="connsiteY0-12" fmla="*/ 104235 h 144329"/>
              <a:gd name="connsiteX1-13" fmla="*/ 70923 w 151606"/>
              <a:gd name="connsiteY1-14" fmla="*/ 963 h 144329"/>
              <a:gd name="connsiteX2-15" fmla="*/ 151606 w 151606"/>
              <a:gd name="connsiteY2-16" fmla="*/ 61205 h 144329"/>
              <a:gd name="connsiteX3-17" fmla="*/ 124711 w 151606"/>
              <a:gd name="connsiteY3-18" fmla="*/ 142962 h 144329"/>
              <a:gd name="connsiteX4-19" fmla="*/ 997 w 151606"/>
              <a:gd name="connsiteY4-20" fmla="*/ 104235 h 14432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1606" h="144329">
                <a:moveTo>
                  <a:pt x="997" y="104235"/>
                </a:moveTo>
                <a:cubicBezTo>
                  <a:pt x="-7968" y="80569"/>
                  <a:pt x="45822" y="8135"/>
                  <a:pt x="70923" y="963"/>
                </a:cubicBezTo>
                <a:cubicBezTo>
                  <a:pt x="96024" y="-6209"/>
                  <a:pt x="151606" y="27934"/>
                  <a:pt x="151606" y="61205"/>
                </a:cubicBezTo>
                <a:cubicBezTo>
                  <a:pt x="151606" y="94476"/>
                  <a:pt x="149812" y="135790"/>
                  <a:pt x="124711" y="142962"/>
                </a:cubicBezTo>
                <a:cubicBezTo>
                  <a:pt x="99610" y="150134"/>
                  <a:pt x="9962" y="127901"/>
                  <a:pt x="997" y="10423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9" name="椭圆 5978"/>
          <p:cNvSpPr/>
          <p:nvPr/>
        </p:nvSpPr>
        <p:spPr>
          <a:xfrm>
            <a:off x="3800139" y="1928215"/>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0" name="椭圆 5979"/>
          <p:cNvSpPr/>
          <p:nvPr/>
        </p:nvSpPr>
        <p:spPr>
          <a:xfrm>
            <a:off x="2646382" y="3111557"/>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1" name="椭圆 5980"/>
          <p:cNvSpPr/>
          <p:nvPr/>
        </p:nvSpPr>
        <p:spPr>
          <a:xfrm>
            <a:off x="2880361" y="561995"/>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2" name="椭圆 5981"/>
          <p:cNvSpPr/>
          <p:nvPr/>
        </p:nvSpPr>
        <p:spPr>
          <a:xfrm>
            <a:off x="1984786" y="2767312"/>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3" name="椭圆 5982"/>
          <p:cNvSpPr/>
          <p:nvPr/>
        </p:nvSpPr>
        <p:spPr>
          <a:xfrm>
            <a:off x="831029" y="3950654"/>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4" name="椭圆 5983"/>
          <p:cNvSpPr/>
          <p:nvPr/>
        </p:nvSpPr>
        <p:spPr>
          <a:xfrm>
            <a:off x="1065008" y="1401092"/>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5" name="椭圆 5984"/>
          <p:cNvSpPr/>
          <p:nvPr/>
        </p:nvSpPr>
        <p:spPr>
          <a:xfrm>
            <a:off x="5897880" y="5413693"/>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6" name="椭圆 5985"/>
          <p:cNvSpPr/>
          <p:nvPr/>
        </p:nvSpPr>
        <p:spPr>
          <a:xfrm>
            <a:off x="4376458" y="6026805"/>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7" name="椭圆 5986"/>
          <p:cNvSpPr/>
          <p:nvPr/>
        </p:nvSpPr>
        <p:spPr>
          <a:xfrm>
            <a:off x="4978102" y="4047473"/>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8" name="椭圆 5987"/>
          <p:cNvSpPr/>
          <p:nvPr/>
        </p:nvSpPr>
        <p:spPr>
          <a:xfrm>
            <a:off x="5244353" y="1971246"/>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9" name="椭圆 5988"/>
          <p:cNvSpPr/>
          <p:nvPr/>
        </p:nvSpPr>
        <p:spPr>
          <a:xfrm>
            <a:off x="4090561" y="3154521"/>
            <a:ext cx="137195" cy="163620"/>
          </a:xfrm>
          <a:custGeom>
            <a:avLst/>
            <a:gdLst>
              <a:gd name="connsiteX0" fmla="*/ 0 w 161365"/>
              <a:gd name="connsiteY0" fmla="*/ 60242 h 120484"/>
              <a:gd name="connsiteX1" fmla="*/ 80683 w 161365"/>
              <a:gd name="connsiteY1" fmla="*/ 0 h 120484"/>
              <a:gd name="connsiteX2" fmla="*/ 161366 w 161365"/>
              <a:gd name="connsiteY2" fmla="*/ 60242 h 120484"/>
              <a:gd name="connsiteX3" fmla="*/ 80683 w 161365"/>
              <a:gd name="connsiteY3" fmla="*/ 120484 h 120484"/>
              <a:gd name="connsiteX4" fmla="*/ 0 w 161365"/>
              <a:gd name="connsiteY4" fmla="*/ 60242 h 120484"/>
              <a:gd name="connsiteX0-1" fmla="*/ 0 w 182881"/>
              <a:gd name="connsiteY0-2" fmla="*/ 60321 h 120685"/>
              <a:gd name="connsiteX1-3" fmla="*/ 80683 w 182881"/>
              <a:gd name="connsiteY1-4" fmla="*/ 79 h 120685"/>
              <a:gd name="connsiteX2-5" fmla="*/ 182881 w 182881"/>
              <a:gd name="connsiteY2-6" fmla="*/ 71079 h 120685"/>
              <a:gd name="connsiteX3-7" fmla="*/ 80683 w 182881"/>
              <a:gd name="connsiteY3-8" fmla="*/ 120563 h 120685"/>
              <a:gd name="connsiteX4-9" fmla="*/ 0 w 182881"/>
              <a:gd name="connsiteY4-10" fmla="*/ 60321 h 120685"/>
              <a:gd name="connsiteX0-11" fmla="*/ 45 w 182926"/>
              <a:gd name="connsiteY0-12" fmla="*/ 60309 h 163620"/>
              <a:gd name="connsiteX1-13" fmla="*/ 80728 w 182926"/>
              <a:gd name="connsiteY1-14" fmla="*/ 67 h 163620"/>
              <a:gd name="connsiteX2-15" fmla="*/ 182926 w 182926"/>
              <a:gd name="connsiteY2-16" fmla="*/ 71067 h 163620"/>
              <a:gd name="connsiteX3-17" fmla="*/ 91485 w 182926"/>
              <a:gd name="connsiteY3-18" fmla="*/ 163582 h 163620"/>
              <a:gd name="connsiteX4-19" fmla="*/ 45 w 182926"/>
              <a:gd name="connsiteY4-20" fmla="*/ 60309 h 16362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926" h="163620">
                <a:moveTo>
                  <a:pt x="45" y="60309"/>
                </a:moveTo>
                <a:cubicBezTo>
                  <a:pt x="-1748" y="33057"/>
                  <a:pt x="50248" y="-1726"/>
                  <a:pt x="80728" y="67"/>
                </a:cubicBezTo>
                <a:cubicBezTo>
                  <a:pt x="111208" y="1860"/>
                  <a:pt x="182926" y="37796"/>
                  <a:pt x="182926" y="71067"/>
                </a:cubicBezTo>
                <a:cubicBezTo>
                  <a:pt x="182926" y="104338"/>
                  <a:pt x="121965" y="165375"/>
                  <a:pt x="91485" y="163582"/>
                </a:cubicBezTo>
                <a:cubicBezTo>
                  <a:pt x="61005" y="161789"/>
                  <a:pt x="1838" y="87562"/>
                  <a:pt x="45" y="60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90" name="椭圆 5989"/>
          <p:cNvSpPr/>
          <p:nvPr/>
        </p:nvSpPr>
        <p:spPr>
          <a:xfrm>
            <a:off x="4324575" y="605026"/>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483" name="Rectangle 3"/>
          <p:cNvSpPr>
            <a:spLocks noChangeArrowheads="1"/>
          </p:cNvSpPr>
          <p:nvPr/>
        </p:nvSpPr>
        <p:spPr bwMode="auto">
          <a:xfrm>
            <a:off x="1835696" y="2449632"/>
            <a:ext cx="684076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06400" eaLnBrk="0" fontAlgn="base" hangingPunct="0">
              <a:spcBef>
                <a:spcPct val="0"/>
              </a:spcBef>
              <a:spcAft>
                <a:spcPct val="0"/>
              </a:spcAft>
            </a:pPr>
            <a:r>
              <a:rPr lang="zh-CN" altLang="en-US" sz="2000" dirty="0" smtClean="0">
                <a:solidFill>
                  <a:srgbClr val="000000"/>
                </a:solidFill>
                <a:latin typeface="楷体" pitchFamily="49" charset="-122"/>
                <a:ea typeface="楷体" pitchFamily="49" charset="-122"/>
                <a:cs typeface="仿宋" pitchFamily="49" charset="-122"/>
              </a:rPr>
              <a:t>为全面落实</a:t>
            </a:r>
            <a:r>
              <a:rPr lang="en-US" altLang="zh-CN" sz="2000" dirty="0" smtClean="0">
                <a:solidFill>
                  <a:srgbClr val="000000"/>
                </a:solidFill>
                <a:latin typeface="楷体" pitchFamily="49" charset="-122"/>
                <a:ea typeface="楷体" pitchFamily="49" charset="-122"/>
                <a:cs typeface="仿宋" pitchFamily="49" charset="-122"/>
              </a:rPr>
              <a:t>《</a:t>
            </a:r>
            <a:r>
              <a:rPr lang="zh-CN" altLang="en-US" sz="2000" dirty="0" smtClean="0">
                <a:solidFill>
                  <a:srgbClr val="000000"/>
                </a:solidFill>
                <a:latin typeface="楷体" pitchFamily="49" charset="-122"/>
                <a:ea typeface="楷体" pitchFamily="49" charset="-122"/>
                <a:cs typeface="仿宋" pitchFamily="49" charset="-122"/>
              </a:rPr>
              <a:t>一枚印章管审批条例</a:t>
            </a:r>
            <a:r>
              <a:rPr lang="en-US" altLang="zh-CN" sz="2000" dirty="0" smtClean="0">
                <a:solidFill>
                  <a:srgbClr val="000000"/>
                </a:solidFill>
                <a:latin typeface="楷体" pitchFamily="49" charset="-122"/>
                <a:ea typeface="楷体" pitchFamily="49" charset="-122"/>
                <a:cs typeface="仿宋" pitchFamily="49" charset="-122"/>
              </a:rPr>
              <a:t>》</a:t>
            </a:r>
            <a:r>
              <a:rPr lang="zh-CN" altLang="en-US" sz="2000" dirty="0" smtClean="0">
                <a:solidFill>
                  <a:srgbClr val="000000"/>
                </a:solidFill>
                <a:latin typeface="楷体" pitchFamily="49" charset="-122"/>
                <a:ea typeface="楷体" pitchFamily="49" charset="-122"/>
                <a:cs typeface="仿宋" pitchFamily="49" charset="-122"/>
              </a:rPr>
              <a:t>要求，进一步深化行政审批制度改革，持续简政放权，依据</a:t>
            </a:r>
            <a:r>
              <a:rPr lang="en-US" altLang="zh-CN" sz="2000" dirty="0" smtClean="0">
                <a:solidFill>
                  <a:srgbClr val="000000"/>
                </a:solidFill>
                <a:latin typeface="楷体" pitchFamily="49" charset="-122"/>
                <a:ea typeface="楷体" pitchFamily="49" charset="-122"/>
                <a:cs typeface="仿宋" pitchFamily="49" charset="-122"/>
              </a:rPr>
              <a:t>《</a:t>
            </a:r>
            <a:r>
              <a:rPr lang="zh-CN" altLang="en-US" sz="2000" dirty="0" smtClean="0">
                <a:solidFill>
                  <a:srgbClr val="000000"/>
                </a:solidFill>
                <a:latin typeface="楷体" pitchFamily="49" charset="-122"/>
                <a:ea typeface="楷体" pitchFamily="49" charset="-122"/>
                <a:cs typeface="仿宋" pitchFamily="49" charset="-122"/>
              </a:rPr>
              <a:t>山西省人民政府关于进一步规范“一枚印章管审批”改革中市县行政审批事项划转工作的通知</a:t>
            </a:r>
            <a:r>
              <a:rPr lang="en-US" altLang="zh-CN" sz="2000" dirty="0" smtClean="0">
                <a:solidFill>
                  <a:srgbClr val="000000"/>
                </a:solidFill>
                <a:latin typeface="楷体" pitchFamily="49" charset="-122"/>
                <a:ea typeface="楷体" pitchFamily="49" charset="-122"/>
                <a:cs typeface="仿宋" pitchFamily="49" charset="-122"/>
              </a:rPr>
              <a:t>》</a:t>
            </a:r>
            <a:r>
              <a:rPr lang="zh-CN" altLang="en-US" sz="2000" dirty="0" smtClean="0">
                <a:solidFill>
                  <a:srgbClr val="000000"/>
                </a:solidFill>
                <a:latin typeface="楷体" pitchFamily="49" charset="-122"/>
                <a:ea typeface="楷体" pitchFamily="49" charset="-122"/>
                <a:cs typeface="仿宋" pitchFamily="49" charset="-122"/>
              </a:rPr>
              <a:t>（晋政发</a:t>
            </a:r>
            <a:r>
              <a:rPr lang="en-US" altLang="zh-CN" sz="2000" dirty="0" smtClean="0">
                <a:solidFill>
                  <a:srgbClr val="000000"/>
                </a:solidFill>
                <a:latin typeface="楷体" pitchFamily="49" charset="-122"/>
                <a:ea typeface="楷体" pitchFamily="49" charset="-122"/>
                <a:cs typeface="仿宋" pitchFamily="49" charset="-122"/>
              </a:rPr>
              <a:t>〔2021〕47</a:t>
            </a:r>
            <a:r>
              <a:rPr lang="zh-CN" altLang="en-US" sz="2000" dirty="0" smtClean="0">
                <a:solidFill>
                  <a:srgbClr val="000000"/>
                </a:solidFill>
                <a:latin typeface="楷体" pitchFamily="49" charset="-122"/>
                <a:ea typeface="楷体" pitchFamily="49" charset="-122"/>
                <a:cs typeface="仿宋" pitchFamily="49" charset="-122"/>
              </a:rPr>
              <a:t>号）要求，结合</a:t>
            </a:r>
            <a:r>
              <a:rPr lang="en-US" altLang="zh-CN" sz="2000" dirty="0" smtClean="0">
                <a:solidFill>
                  <a:srgbClr val="000000"/>
                </a:solidFill>
                <a:latin typeface="楷体" pitchFamily="49" charset="-122"/>
                <a:ea typeface="楷体" pitchFamily="49" charset="-122"/>
                <a:cs typeface="仿宋" pitchFamily="49" charset="-122"/>
              </a:rPr>
              <a:t>《</a:t>
            </a:r>
            <a:r>
              <a:rPr lang="zh-CN" altLang="en-US" sz="2000" dirty="0" smtClean="0">
                <a:solidFill>
                  <a:srgbClr val="000000"/>
                </a:solidFill>
                <a:latin typeface="楷体" pitchFamily="49" charset="-122"/>
                <a:ea typeface="楷体" pitchFamily="49" charset="-122"/>
                <a:cs typeface="仿宋" pitchFamily="49" charset="-122"/>
              </a:rPr>
              <a:t>闻喜县人民政府办公室关于印发闻喜县行政许可事项清单（</a:t>
            </a:r>
            <a:r>
              <a:rPr lang="en-US" altLang="zh-CN" sz="2000" dirty="0" smtClean="0">
                <a:solidFill>
                  <a:srgbClr val="000000"/>
                </a:solidFill>
                <a:latin typeface="楷体" pitchFamily="49" charset="-122"/>
                <a:ea typeface="楷体" pitchFamily="49" charset="-122"/>
                <a:cs typeface="仿宋" pitchFamily="49" charset="-122"/>
              </a:rPr>
              <a:t>2022</a:t>
            </a:r>
            <a:r>
              <a:rPr lang="zh-CN" altLang="en-US" sz="2000" dirty="0" smtClean="0">
                <a:solidFill>
                  <a:srgbClr val="000000"/>
                </a:solidFill>
                <a:latin typeface="楷体" pitchFamily="49" charset="-122"/>
                <a:ea typeface="楷体" pitchFamily="49" charset="-122"/>
                <a:cs typeface="仿宋" pitchFamily="49" charset="-122"/>
              </a:rPr>
              <a:t>年版）的通知</a:t>
            </a:r>
            <a:r>
              <a:rPr lang="en-US" altLang="zh-CN" sz="2000" dirty="0" smtClean="0">
                <a:solidFill>
                  <a:srgbClr val="000000"/>
                </a:solidFill>
                <a:latin typeface="楷体" pitchFamily="49" charset="-122"/>
                <a:ea typeface="楷体" pitchFamily="49" charset="-122"/>
                <a:cs typeface="仿宋" pitchFamily="49" charset="-122"/>
              </a:rPr>
              <a:t>》</a:t>
            </a:r>
            <a:r>
              <a:rPr lang="zh-CN" altLang="en-US" sz="2000" dirty="0" smtClean="0">
                <a:solidFill>
                  <a:srgbClr val="000000"/>
                </a:solidFill>
                <a:latin typeface="楷体" pitchFamily="49" charset="-122"/>
                <a:ea typeface="楷体" pitchFamily="49" charset="-122"/>
                <a:cs typeface="仿宋" pitchFamily="49" charset="-122"/>
              </a:rPr>
              <a:t>（闻政办发</a:t>
            </a:r>
            <a:r>
              <a:rPr lang="en-US" altLang="zh-CN" sz="2000" dirty="0" smtClean="0">
                <a:solidFill>
                  <a:srgbClr val="000000"/>
                </a:solidFill>
                <a:latin typeface="楷体" pitchFamily="49" charset="-122"/>
                <a:ea typeface="楷体" pitchFamily="49" charset="-122"/>
                <a:cs typeface="仿宋" pitchFamily="49" charset="-122"/>
              </a:rPr>
              <a:t>〔2022〕56</a:t>
            </a:r>
            <a:r>
              <a:rPr lang="zh-CN" altLang="en-US" sz="2000" dirty="0" smtClean="0">
                <a:solidFill>
                  <a:srgbClr val="000000"/>
                </a:solidFill>
                <a:latin typeface="楷体" pitchFamily="49" charset="-122"/>
                <a:ea typeface="楷体" pitchFamily="49" charset="-122"/>
                <a:cs typeface="仿宋" pitchFamily="49" charset="-122"/>
              </a:rPr>
              <a:t>号）文件，决定开展第二批行政审批事项划转工</a:t>
            </a:r>
            <a:r>
              <a:rPr lang="zh-CN" altLang="en-US" sz="2000" dirty="0" smtClean="0">
                <a:solidFill>
                  <a:srgbClr val="000000"/>
                </a:solidFill>
                <a:latin typeface="楷体" pitchFamily="49" charset="-122"/>
                <a:ea typeface="楷体" pitchFamily="49" charset="-122"/>
                <a:cs typeface="仿宋" pitchFamily="49" charset="-122"/>
              </a:rPr>
              <a:t>作</a:t>
            </a:r>
            <a:r>
              <a:rPr lang="zh-CN" altLang="en-US" sz="2000" dirty="0" smtClean="0">
                <a:solidFill>
                  <a:srgbClr val="000000"/>
                </a:solidFill>
                <a:latin typeface="楷体" pitchFamily="49" charset="-122"/>
                <a:ea typeface="楷体" pitchFamily="49" charset="-122"/>
                <a:cs typeface="仿宋" pitchFamily="49" charset="-122"/>
              </a:rPr>
              <a:t>。</a:t>
            </a:r>
            <a:endParaRPr lang="zh-CN" altLang="en-US" sz="2000" dirty="0" smtClean="0">
              <a:solidFill>
                <a:srgbClr val="000000"/>
              </a:solidFill>
              <a:latin typeface="楷体" pitchFamily="49" charset="-122"/>
              <a:ea typeface="楷体" pitchFamily="49" charset="-122"/>
              <a:cs typeface="仿宋" pitchFamily="49" charset="-122"/>
            </a:endParaRPr>
          </a:p>
        </p:txBody>
      </p:sp>
      <p:sp>
        <p:nvSpPr>
          <p:cNvPr id="6006" name="椭圆 6005"/>
          <p:cNvSpPr/>
          <p:nvPr/>
        </p:nvSpPr>
        <p:spPr>
          <a:xfrm>
            <a:off x="5244353" y="4081400"/>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TextBox 38"/>
          <p:cNvSpPr txBox="1"/>
          <p:nvPr/>
        </p:nvSpPr>
        <p:spPr>
          <a:xfrm>
            <a:off x="3995936" y="1196752"/>
            <a:ext cx="1944216" cy="584775"/>
          </a:xfrm>
          <a:prstGeom prst="rect">
            <a:avLst/>
          </a:prstGeom>
          <a:noFill/>
        </p:spPr>
        <p:txBody>
          <a:bodyPr wrap="square" rtlCol="0">
            <a:spAutoFit/>
          </a:bodyPr>
          <a:lstStyle/>
          <a:p>
            <a:r>
              <a:rPr lang="zh-CN" altLang="en-US" sz="3200" dirty="0" smtClean="0">
                <a:latin typeface="方正魏碑简体" pitchFamily="2" charset="-122"/>
                <a:ea typeface="方正魏碑简体" pitchFamily="2" charset="-122"/>
              </a:rPr>
              <a:t>出台背景</a:t>
            </a:r>
            <a:endParaRPr lang="zh-CN" altLang="en-US" sz="3200" dirty="0">
              <a:latin typeface="方正魏碑简体" pitchFamily="2" charset="-122"/>
              <a:ea typeface="方正魏碑简体" pitchFamily="2" charset="-122"/>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2000">
        <p15:prstTrans prst="drap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63" name="图片 5962"/>
          <p:cNvPicPr>
            <a:picLocks noChangeAspect="1"/>
          </p:cNvPicPr>
          <p:nvPr/>
        </p:nvPicPr>
        <p:blipFill>
          <a:blip r:embed="rId3" cstate="print"/>
          <a:stretch>
            <a:fillRect/>
          </a:stretch>
        </p:blipFill>
        <p:spPr>
          <a:xfrm flipH="1" flipV="1">
            <a:off x="6876255" y="11010"/>
            <a:ext cx="2267745" cy="3913871"/>
          </a:xfrm>
          <a:prstGeom prst="rect">
            <a:avLst/>
          </a:prstGeom>
        </p:spPr>
      </p:pic>
      <p:pic>
        <p:nvPicPr>
          <p:cNvPr id="5964" name="图片 5963"/>
          <p:cNvPicPr>
            <a:picLocks noChangeAspect="1"/>
          </p:cNvPicPr>
          <p:nvPr/>
        </p:nvPicPr>
        <p:blipFill>
          <a:blip r:embed="rId4" cstate="print"/>
          <a:stretch>
            <a:fillRect/>
          </a:stretch>
        </p:blipFill>
        <p:spPr>
          <a:xfrm>
            <a:off x="0" y="3769923"/>
            <a:ext cx="156036" cy="869944"/>
          </a:xfrm>
          <a:prstGeom prst="rect">
            <a:avLst/>
          </a:prstGeom>
        </p:spPr>
      </p:pic>
      <p:pic>
        <p:nvPicPr>
          <p:cNvPr id="5965" name="图片 5964"/>
          <p:cNvPicPr>
            <a:picLocks noChangeAspect="1"/>
          </p:cNvPicPr>
          <p:nvPr/>
        </p:nvPicPr>
        <p:blipFill>
          <a:blip r:embed="rId5" cstate="print"/>
          <a:stretch>
            <a:fillRect/>
          </a:stretch>
        </p:blipFill>
        <p:spPr>
          <a:xfrm>
            <a:off x="-7607" y="2272403"/>
            <a:ext cx="3370995" cy="4609263"/>
          </a:xfrm>
          <a:prstGeom prst="rect">
            <a:avLst/>
          </a:prstGeom>
        </p:spPr>
      </p:pic>
      <p:pic>
        <p:nvPicPr>
          <p:cNvPr id="5960" name="图片 5959"/>
          <p:cNvPicPr>
            <a:picLocks noChangeAspect="1"/>
          </p:cNvPicPr>
          <p:nvPr/>
        </p:nvPicPr>
        <p:blipFill>
          <a:blip r:embed="rId6" cstate="print"/>
          <a:stretch>
            <a:fillRect/>
          </a:stretch>
        </p:blipFill>
        <p:spPr>
          <a:xfrm flipH="1">
            <a:off x="6876256" y="476672"/>
            <a:ext cx="797566" cy="683444"/>
          </a:xfrm>
          <a:prstGeom prst="rect">
            <a:avLst/>
          </a:prstGeom>
        </p:spPr>
      </p:pic>
      <p:pic>
        <p:nvPicPr>
          <p:cNvPr id="5962" name="图片 5961"/>
          <p:cNvPicPr>
            <a:picLocks noChangeAspect="1"/>
          </p:cNvPicPr>
          <p:nvPr/>
        </p:nvPicPr>
        <p:blipFill>
          <a:blip r:embed="rId7" cstate="print"/>
          <a:stretch>
            <a:fillRect/>
          </a:stretch>
        </p:blipFill>
        <p:spPr>
          <a:xfrm>
            <a:off x="619084" y="4406724"/>
            <a:ext cx="891847" cy="1249872"/>
          </a:xfrm>
          <a:prstGeom prst="rect">
            <a:avLst/>
          </a:prstGeom>
        </p:spPr>
      </p:pic>
      <p:sp>
        <p:nvSpPr>
          <p:cNvPr id="5968" name="椭圆 5967"/>
          <p:cNvSpPr/>
          <p:nvPr/>
        </p:nvSpPr>
        <p:spPr>
          <a:xfrm>
            <a:off x="5954359" y="2345168"/>
            <a:ext cx="233978" cy="2689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69" name="椭圆 5968"/>
          <p:cNvSpPr/>
          <p:nvPr/>
        </p:nvSpPr>
        <p:spPr>
          <a:xfrm>
            <a:off x="7011263" y="2360672"/>
            <a:ext cx="169031" cy="178133"/>
          </a:xfrm>
          <a:custGeom>
            <a:avLst/>
            <a:gdLst>
              <a:gd name="connsiteX0" fmla="*/ 0 w 225329"/>
              <a:gd name="connsiteY0" fmla="*/ 67551 h 135102"/>
              <a:gd name="connsiteX1" fmla="*/ 112665 w 225329"/>
              <a:gd name="connsiteY1" fmla="*/ 0 h 135102"/>
              <a:gd name="connsiteX2" fmla="*/ 225330 w 225329"/>
              <a:gd name="connsiteY2" fmla="*/ 67551 h 135102"/>
              <a:gd name="connsiteX3" fmla="*/ 112665 w 225329"/>
              <a:gd name="connsiteY3" fmla="*/ 135102 h 135102"/>
              <a:gd name="connsiteX4" fmla="*/ 0 w 225329"/>
              <a:gd name="connsiteY4" fmla="*/ 67551 h 135102"/>
              <a:gd name="connsiteX0-1" fmla="*/ 44 w 225374"/>
              <a:gd name="connsiteY0-2" fmla="*/ 110582 h 178133"/>
              <a:gd name="connsiteX1-3" fmla="*/ 123466 w 225374"/>
              <a:gd name="connsiteY1-4" fmla="*/ 0 h 178133"/>
              <a:gd name="connsiteX2-5" fmla="*/ 225374 w 225374"/>
              <a:gd name="connsiteY2-6" fmla="*/ 110582 h 178133"/>
              <a:gd name="connsiteX3-7" fmla="*/ 112709 w 225374"/>
              <a:gd name="connsiteY3-8" fmla="*/ 178133 h 178133"/>
              <a:gd name="connsiteX4-9" fmla="*/ 44 w 225374"/>
              <a:gd name="connsiteY4-10" fmla="*/ 110582 h 17813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5374" h="178133">
                <a:moveTo>
                  <a:pt x="44" y="110582"/>
                </a:moveTo>
                <a:cubicBezTo>
                  <a:pt x="1837" y="80893"/>
                  <a:pt x="61243" y="0"/>
                  <a:pt x="123466" y="0"/>
                </a:cubicBezTo>
                <a:cubicBezTo>
                  <a:pt x="185689" y="0"/>
                  <a:pt x="225374" y="73275"/>
                  <a:pt x="225374" y="110582"/>
                </a:cubicBezTo>
                <a:cubicBezTo>
                  <a:pt x="225374" y="147889"/>
                  <a:pt x="174932" y="178133"/>
                  <a:pt x="112709" y="178133"/>
                </a:cubicBezTo>
                <a:cubicBezTo>
                  <a:pt x="50486" y="178133"/>
                  <a:pt x="-1749" y="140271"/>
                  <a:pt x="44" y="11058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0" name="椭圆 5969"/>
          <p:cNvSpPr/>
          <p:nvPr/>
        </p:nvSpPr>
        <p:spPr>
          <a:xfrm>
            <a:off x="5663901" y="3318141"/>
            <a:ext cx="48410" cy="159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1" name="椭圆 5970"/>
          <p:cNvSpPr/>
          <p:nvPr/>
        </p:nvSpPr>
        <p:spPr>
          <a:xfrm>
            <a:off x="7245276" y="4963030"/>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2" name="椭圆 5971"/>
          <p:cNvSpPr/>
          <p:nvPr/>
        </p:nvSpPr>
        <p:spPr>
          <a:xfrm>
            <a:off x="4106732" y="4832781"/>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3" name="椭圆 5972"/>
          <p:cNvSpPr/>
          <p:nvPr/>
        </p:nvSpPr>
        <p:spPr>
          <a:xfrm>
            <a:off x="4340711" y="2283219"/>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4" name="椭圆 5973"/>
          <p:cNvSpPr/>
          <p:nvPr/>
        </p:nvSpPr>
        <p:spPr>
          <a:xfrm>
            <a:off x="6373906" y="1521577"/>
            <a:ext cx="84202" cy="19363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5" name="椭圆 5974"/>
          <p:cNvSpPr/>
          <p:nvPr/>
        </p:nvSpPr>
        <p:spPr>
          <a:xfrm>
            <a:off x="6607885" y="3746259"/>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6" name="椭圆 5975"/>
          <p:cNvSpPr/>
          <p:nvPr/>
        </p:nvSpPr>
        <p:spPr>
          <a:xfrm>
            <a:off x="8520057" y="4843537"/>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7" name="椭圆 5976"/>
          <p:cNvSpPr/>
          <p:nvPr/>
        </p:nvSpPr>
        <p:spPr>
          <a:xfrm>
            <a:off x="7366299" y="6026879"/>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8" name="椭圆 5977"/>
          <p:cNvSpPr/>
          <p:nvPr/>
        </p:nvSpPr>
        <p:spPr>
          <a:xfrm>
            <a:off x="7607599" y="3476355"/>
            <a:ext cx="113705" cy="144329"/>
          </a:xfrm>
          <a:custGeom>
            <a:avLst/>
            <a:gdLst>
              <a:gd name="connsiteX0" fmla="*/ 0 w 161365"/>
              <a:gd name="connsiteY0" fmla="*/ 60242 h 120484"/>
              <a:gd name="connsiteX1" fmla="*/ 80683 w 161365"/>
              <a:gd name="connsiteY1" fmla="*/ 0 h 120484"/>
              <a:gd name="connsiteX2" fmla="*/ 161366 w 161365"/>
              <a:gd name="connsiteY2" fmla="*/ 60242 h 120484"/>
              <a:gd name="connsiteX3" fmla="*/ 80683 w 161365"/>
              <a:gd name="connsiteY3" fmla="*/ 120484 h 120484"/>
              <a:gd name="connsiteX4" fmla="*/ 0 w 161365"/>
              <a:gd name="connsiteY4" fmla="*/ 60242 h 120484"/>
              <a:gd name="connsiteX0-1" fmla="*/ 1148 w 165968"/>
              <a:gd name="connsiteY0-2" fmla="*/ 60242 h 141999"/>
              <a:gd name="connsiteX1-3" fmla="*/ 81831 w 165968"/>
              <a:gd name="connsiteY1-4" fmla="*/ 0 h 141999"/>
              <a:gd name="connsiteX2-5" fmla="*/ 162514 w 165968"/>
              <a:gd name="connsiteY2-6" fmla="*/ 60242 h 141999"/>
              <a:gd name="connsiteX3-7" fmla="*/ 135619 w 165968"/>
              <a:gd name="connsiteY3-8" fmla="*/ 141999 h 141999"/>
              <a:gd name="connsiteX4-9" fmla="*/ 1148 w 165968"/>
              <a:gd name="connsiteY4-10" fmla="*/ 60242 h 141999"/>
              <a:gd name="connsiteX0-11" fmla="*/ 997 w 151606"/>
              <a:gd name="connsiteY0-12" fmla="*/ 104235 h 144329"/>
              <a:gd name="connsiteX1-13" fmla="*/ 70923 w 151606"/>
              <a:gd name="connsiteY1-14" fmla="*/ 963 h 144329"/>
              <a:gd name="connsiteX2-15" fmla="*/ 151606 w 151606"/>
              <a:gd name="connsiteY2-16" fmla="*/ 61205 h 144329"/>
              <a:gd name="connsiteX3-17" fmla="*/ 124711 w 151606"/>
              <a:gd name="connsiteY3-18" fmla="*/ 142962 h 144329"/>
              <a:gd name="connsiteX4-19" fmla="*/ 997 w 151606"/>
              <a:gd name="connsiteY4-20" fmla="*/ 104235 h 14432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1606" h="144329">
                <a:moveTo>
                  <a:pt x="997" y="104235"/>
                </a:moveTo>
                <a:cubicBezTo>
                  <a:pt x="-7968" y="80569"/>
                  <a:pt x="45822" y="8135"/>
                  <a:pt x="70923" y="963"/>
                </a:cubicBezTo>
                <a:cubicBezTo>
                  <a:pt x="96024" y="-6209"/>
                  <a:pt x="151606" y="27934"/>
                  <a:pt x="151606" y="61205"/>
                </a:cubicBezTo>
                <a:cubicBezTo>
                  <a:pt x="151606" y="94476"/>
                  <a:pt x="149812" y="135790"/>
                  <a:pt x="124711" y="142962"/>
                </a:cubicBezTo>
                <a:cubicBezTo>
                  <a:pt x="99610" y="150134"/>
                  <a:pt x="9962" y="127901"/>
                  <a:pt x="997" y="10423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9" name="椭圆 5978"/>
          <p:cNvSpPr/>
          <p:nvPr/>
        </p:nvSpPr>
        <p:spPr>
          <a:xfrm>
            <a:off x="3800139" y="1928215"/>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0" name="椭圆 5979"/>
          <p:cNvSpPr/>
          <p:nvPr/>
        </p:nvSpPr>
        <p:spPr>
          <a:xfrm>
            <a:off x="2646382" y="3111557"/>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1" name="椭圆 5980"/>
          <p:cNvSpPr/>
          <p:nvPr/>
        </p:nvSpPr>
        <p:spPr>
          <a:xfrm>
            <a:off x="2880361" y="561995"/>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2" name="椭圆 5981"/>
          <p:cNvSpPr/>
          <p:nvPr/>
        </p:nvSpPr>
        <p:spPr>
          <a:xfrm>
            <a:off x="1984786" y="2767312"/>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3" name="椭圆 5982"/>
          <p:cNvSpPr/>
          <p:nvPr/>
        </p:nvSpPr>
        <p:spPr>
          <a:xfrm>
            <a:off x="831029" y="3950654"/>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4" name="椭圆 5983"/>
          <p:cNvSpPr/>
          <p:nvPr/>
        </p:nvSpPr>
        <p:spPr>
          <a:xfrm>
            <a:off x="1065008" y="1401092"/>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5" name="椭圆 5984"/>
          <p:cNvSpPr/>
          <p:nvPr/>
        </p:nvSpPr>
        <p:spPr>
          <a:xfrm>
            <a:off x="5897880" y="5413693"/>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6" name="椭圆 5985"/>
          <p:cNvSpPr/>
          <p:nvPr/>
        </p:nvSpPr>
        <p:spPr>
          <a:xfrm>
            <a:off x="4376458" y="6026805"/>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7" name="椭圆 5986"/>
          <p:cNvSpPr/>
          <p:nvPr/>
        </p:nvSpPr>
        <p:spPr>
          <a:xfrm>
            <a:off x="4978102" y="4047473"/>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8" name="椭圆 5987"/>
          <p:cNvSpPr/>
          <p:nvPr/>
        </p:nvSpPr>
        <p:spPr>
          <a:xfrm>
            <a:off x="5244353" y="1971246"/>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9" name="椭圆 5988"/>
          <p:cNvSpPr/>
          <p:nvPr/>
        </p:nvSpPr>
        <p:spPr>
          <a:xfrm>
            <a:off x="4090561" y="3154521"/>
            <a:ext cx="137195" cy="163620"/>
          </a:xfrm>
          <a:custGeom>
            <a:avLst/>
            <a:gdLst>
              <a:gd name="connsiteX0" fmla="*/ 0 w 161365"/>
              <a:gd name="connsiteY0" fmla="*/ 60242 h 120484"/>
              <a:gd name="connsiteX1" fmla="*/ 80683 w 161365"/>
              <a:gd name="connsiteY1" fmla="*/ 0 h 120484"/>
              <a:gd name="connsiteX2" fmla="*/ 161366 w 161365"/>
              <a:gd name="connsiteY2" fmla="*/ 60242 h 120484"/>
              <a:gd name="connsiteX3" fmla="*/ 80683 w 161365"/>
              <a:gd name="connsiteY3" fmla="*/ 120484 h 120484"/>
              <a:gd name="connsiteX4" fmla="*/ 0 w 161365"/>
              <a:gd name="connsiteY4" fmla="*/ 60242 h 120484"/>
              <a:gd name="connsiteX0-1" fmla="*/ 0 w 182881"/>
              <a:gd name="connsiteY0-2" fmla="*/ 60321 h 120685"/>
              <a:gd name="connsiteX1-3" fmla="*/ 80683 w 182881"/>
              <a:gd name="connsiteY1-4" fmla="*/ 79 h 120685"/>
              <a:gd name="connsiteX2-5" fmla="*/ 182881 w 182881"/>
              <a:gd name="connsiteY2-6" fmla="*/ 71079 h 120685"/>
              <a:gd name="connsiteX3-7" fmla="*/ 80683 w 182881"/>
              <a:gd name="connsiteY3-8" fmla="*/ 120563 h 120685"/>
              <a:gd name="connsiteX4-9" fmla="*/ 0 w 182881"/>
              <a:gd name="connsiteY4-10" fmla="*/ 60321 h 120685"/>
              <a:gd name="connsiteX0-11" fmla="*/ 45 w 182926"/>
              <a:gd name="connsiteY0-12" fmla="*/ 60309 h 163620"/>
              <a:gd name="connsiteX1-13" fmla="*/ 80728 w 182926"/>
              <a:gd name="connsiteY1-14" fmla="*/ 67 h 163620"/>
              <a:gd name="connsiteX2-15" fmla="*/ 182926 w 182926"/>
              <a:gd name="connsiteY2-16" fmla="*/ 71067 h 163620"/>
              <a:gd name="connsiteX3-17" fmla="*/ 91485 w 182926"/>
              <a:gd name="connsiteY3-18" fmla="*/ 163582 h 163620"/>
              <a:gd name="connsiteX4-19" fmla="*/ 45 w 182926"/>
              <a:gd name="connsiteY4-20" fmla="*/ 60309 h 16362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926" h="163620">
                <a:moveTo>
                  <a:pt x="45" y="60309"/>
                </a:moveTo>
                <a:cubicBezTo>
                  <a:pt x="-1748" y="33057"/>
                  <a:pt x="50248" y="-1726"/>
                  <a:pt x="80728" y="67"/>
                </a:cubicBezTo>
                <a:cubicBezTo>
                  <a:pt x="111208" y="1860"/>
                  <a:pt x="182926" y="37796"/>
                  <a:pt x="182926" y="71067"/>
                </a:cubicBezTo>
                <a:cubicBezTo>
                  <a:pt x="182926" y="104338"/>
                  <a:pt x="121965" y="165375"/>
                  <a:pt x="91485" y="163582"/>
                </a:cubicBezTo>
                <a:cubicBezTo>
                  <a:pt x="61005" y="161789"/>
                  <a:pt x="1838" y="87562"/>
                  <a:pt x="45" y="60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90" name="椭圆 5989"/>
          <p:cNvSpPr/>
          <p:nvPr/>
        </p:nvSpPr>
        <p:spPr>
          <a:xfrm>
            <a:off x="4324575" y="605026"/>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06" name="椭圆 6005"/>
          <p:cNvSpPr/>
          <p:nvPr/>
        </p:nvSpPr>
        <p:spPr>
          <a:xfrm>
            <a:off x="5244353" y="4081400"/>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TextBox 32"/>
          <p:cNvSpPr txBox="1"/>
          <p:nvPr/>
        </p:nvSpPr>
        <p:spPr>
          <a:xfrm>
            <a:off x="3635896" y="1340768"/>
            <a:ext cx="2520280" cy="584775"/>
          </a:xfrm>
          <a:prstGeom prst="rect">
            <a:avLst/>
          </a:prstGeom>
          <a:noFill/>
        </p:spPr>
        <p:txBody>
          <a:bodyPr wrap="square" rtlCol="0">
            <a:spAutoFit/>
          </a:bodyPr>
          <a:lstStyle/>
          <a:p>
            <a:r>
              <a:rPr lang="zh-CN" altLang="en-US" sz="3200" dirty="0" smtClean="0">
                <a:latin typeface="方正魏碑简体" pitchFamily="2" charset="-122"/>
                <a:ea typeface="方正魏碑简体" pitchFamily="2" charset="-122"/>
              </a:rPr>
              <a:t>发文依据</a:t>
            </a:r>
            <a:endParaRPr lang="zh-CN" altLang="en-US" sz="3200" dirty="0">
              <a:latin typeface="方正魏碑简体" pitchFamily="2" charset="-122"/>
              <a:ea typeface="方正魏碑简体" pitchFamily="2" charset="-122"/>
            </a:endParaRPr>
          </a:p>
        </p:txBody>
      </p:sp>
      <p:sp>
        <p:nvSpPr>
          <p:cNvPr id="35" name="Rectangle 3"/>
          <p:cNvSpPr>
            <a:spLocks noChangeArrowheads="1"/>
          </p:cNvSpPr>
          <p:nvPr/>
        </p:nvSpPr>
        <p:spPr bwMode="auto">
          <a:xfrm>
            <a:off x="1907704" y="2219137"/>
            <a:ext cx="669674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ts val="4000"/>
              </a:lnSpc>
            </a:pPr>
            <a:r>
              <a:rPr lang="zh-CN" altLang="en-US" sz="2000" dirty="0" smtClean="0">
                <a:latin typeface="楷体" pitchFamily="49" charset="-122"/>
                <a:ea typeface="楷体" pitchFamily="49" charset="-122"/>
              </a:rPr>
              <a:t>    </a:t>
            </a:r>
            <a:r>
              <a:rPr lang="en-US" altLang="zh-CN" sz="2000" dirty="0" smtClean="0">
                <a:latin typeface="楷体" pitchFamily="49" charset="-122"/>
                <a:ea typeface="楷体" pitchFamily="49" charset="-122"/>
              </a:rPr>
              <a:t>1</a:t>
            </a:r>
            <a:r>
              <a:rPr lang="en-US" altLang="zh-CN" sz="2000" dirty="0" smtClean="0">
                <a:latin typeface="楷体" pitchFamily="49" charset="-122"/>
                <a:ea typeface="楷体" pitchFamily="49" charset="-122"/>
              </a:rPr>
              <a:t>.</a:t>
            </a:r>
            <a:r>
              <a:rPr lang="zh-CN" altLang="en-US" sz="2000" dirty="0" smtClean="0">
                <a:solidFill>
                  <a:srgbClr val="000000"/>
                </a:solidFill>
                <a:latin typeface="楷体" pitchFamily="49" charset="-122"/>
                <a:ea typeface="楷体" pitchFamily="49" charset="-122"/>
                <a:cs typeface="仿宋" pitchFamily="49" charset="-122"/>
              </a:rPr>
              <a:t>山</a:t>
            </a:r>
            <a:r>
              <a:rPr lang="zh-CN" altLang="en-US" sz="2000" dirty="0" smtClean="0">
                <a:solidFill>
                  <a:srgbClr val="000000"/>
                </a:solidFill>
                <a:latin typeface="楷体" pitchFamily="49" charset="-122"/>
                <a:ea typeface="楷体" pitchFamily="49" charset="-122"/>
                <a:cs typeface="仿宋" pitchFamily="49" charset="-122"/>
              </a:rPr>
              <a:t>西省人民政府关于进一步规范“一枚印章管审批”改革中市县行政审批事项划转工作的通</a:t>
            </a:r>
            <a:r>
              <a:rPr lang="zh-CN" altLang="en-US" sz="2000" dirty="0" smtClean="0">
                <a:solidFill>
                  <a:srgbClr val="000000"/>
                </a:solidFill>
                <a:latin typeface="楷体" pitchFamily="49" charset="-122"/>
                <a:ea typeface="楷体" pitchFamily="49" charset="-122"/>
                <a:cs typeface="仿宋" pitchFamily="49" charset="-122"/>
              </a:rPr>
              <a:t>知（</a:t>
            </a:r>
            <a:r>
              <a:rPr lang="zh-CN" altLang="en-US" sz="2000" dirty="0" smtClean="0">
                <a:solidFill>
                  <a:srgbClr val="000000"/>
                </a:solidFill>
                <a:latin typeface="楷体" pitchFamily="49" charset="-122"/>
                <a:ea typeface="楷体" pitchFamily="49" charset="-122"/>
                <a:cs typeface="仿宋" pitchFamily="49" charset="-122"/>
              </a:rPr>
              <a:t>晋政发</a:t>
            </a:r>
            <a:r>
              <a:rPr lang="en-US" altLang="zh-CN" sz="2000" dirty="0" smtClean="0">
                <a:solidFill>
                  <a:srgbClr val="000000"/>
                </a:solidFill>
                <a:latin typeface="楷体" pitchFamily="49" charset="-122"/>
                <a:ea typeface="楷体" pitchFamily="49" charset="-122"/>
                <a:cs typeface="仿宋" pitchFamily="49" charset="-122"/>
              </a:rPr>
              <a:t>〔2021〕47</a:t>
            </a:r>
            <a:r>
              <a:rPr lang="zh-CN" altLang="en-US" sz="2000" dirty="0" smtClean="0">
                <a:solidFill>
                  <a:srgbClr val="000000"/>
                </a:solidFill>
                <a:latin typeface="楷体" pitchFamily="49" charset="-122"/>
                <a:ea typeface="楷体" pitchFamily="49" charset="-122"/>
                <a:cs typeface="仿宋" pitchFamily="49" charset="-122"/>
              </a:rPr>
              <a:t>号</a:t>
            </a:r>
            <a:r>
              <a:rPr lang="zh-CN" altLang="en-US" sz="2000" dirty="0" smtClean="0">
                <a:solidFill>
                  <a:srgbClr val="000000"/>
                </a:solidFill>
                <a:latin typeface="楷体" pitchFamily="49" charset="-122"/>
                <a:ea typeface="楷体" pitchFamily="49" charset="-122"/>
                <a:cs typeface="仿宋" pitchFamily="49" charset="-122"/>
              </a:rPr>
              <a:t>）。</a:t>
            </a:r>
            <a:endParaRPr lang="zh-CN" altLang="en-US" sz="2000" dirty="0" smtClean="0">
              <a:latin typeface="楷体" pitchFamily="49" charset="-122"/>
              <a:ea typeface="楷体" pitchFamily="49" charset="-122"/>
            </a:endParaRPr>
          </a:p>
          <a:p>
            <a:pPr>
              <a:lnSpc>
                <a:spcPts val="4000"/>
              </a:lnSpc>
            </a:pPr>
            <a:r>
              <a:rPr lang="en-US" altLang="zh-CN" sz="2000" dirty="0" smtClean="0">
                <a:latin typeface="楷体" pitchFamily="49" charset="-122"/>
                <a:ea typeface="楷体" pitchFamily="49" charset="-122"/>
              </a:rPr>
              <a:t>    2</a:t>
            </a:r>
            <a:r>
              <a:rPr lang="en-US" altLang="zh-CN" sz="2000" dirty="0" smtClean="0">
                <a:latin typeface="楷体" pitchFamily="49" charset="-122"/>
                <a:ea typeface="楷体" pitchFamily="49" charset="-122"/>
              </a:rPr>
              <a:t>.</a:t>
            </a:r>
            <a:r>
              <a:rPr lang="zh-CN" altLang="en-US" sz="2000" dirty="0" smtClean="0">
                <a:solidFill>
                  <a:srgbClr val="000000"/>
                </a:solidFill>
                <a:latin typeface="楷体" pitchFamily="49" charset="-122"/>
                <a:ea typeface="楷体" pitchFamily="49" charset="-122"/>
                <a:cs typeface="仿宋" pitchFamily="49" charset="-122"/>
              </a:rPr>
              <a:t>闻喜县人民政府办公室关于印发闻喜县行政许可事项清单（</a:t>
            </a:r>
            <a:r>
              <a:rPr lang="en-US" altLang="zh-CN" sz="2000" dirty="0" smtClean="0">
                <a:solidFill>
                  <a:srgbClr val="000000"/>
                </a:solidFill>
                <a:latin typeface="楷体" pitchFamily="49" charset="-122"/>
                <a:ea typeface="楷体" pitchFamily="49" charset="-122"/>
                <a:cs typeface="仿宋" pitchFamily="49" charset="-122"/>
              </a:rPr>
              <a:t>2022</a:t>
            </a:r>
            <a:r>
              <a:rPr lang="zh-CN" altLang="en-US" sz="2000" dirty="0" smtClean="0">
                <a:solidFill>
                  <a:srgbClr val="000000"/>
                </a:solidFill>
                <a:latin typeface="楷体" pitchFamily="49" charset="-122"/>
                <a:ea typeface="楷体" pitchFamily="49" charset="-122"/>
                <a:cs typeface="仿宋" pitchFamily="49" charset="-122"/>
              </a:rPr>
              <a:t>年版）的通</a:t>
            </a:r>
            <a:r>
              <a:rPr lang="zh-CN" altLang="en-US" sz="2000" dirty="0" smtClean="0">
                <a:solidFill>
                  <a:srgbClr val="000000"/>
                </a:solidFill>
                <a:latin typeface="楷体" pitchFamily="49" charset="-122"/>
                <a:ea typeface="楷体" pitchFamily="49" charset="-122"/>
                <a:cs typeface="仿宋" pitchFamily="49" charset="-122"/>
              </a:rPr>
              <a:t>知（</a:t>
            </a:r>
            <a:r>
              <a:rPr lang="zh-CN" altLang="en-US" sz="2000" dirty="0" smtClean="0">
                <a:solidFill>
                  <a:srgbClr val="000000"/>
                </a:solidFill>
                <a:latin typeface="楷体" pitchFamily="49" charset="-122"/>
                <a:ea typeface="楷体" pitchFamily="49" charset="-122"/>
                <a:cs typeface="仿宋" pitchFamily="49" charset="-122"/>
              </a:rPr>
              <a:t>闻政办发</a:t>
            </a:r>
            <a:r>
              <a:rPr lang="en-US" altLang="zh-CN" sz="2000" dirty="0" smtClean="0">
                <a:solidFill>
                  <a:srgbClr val="000000"/>
                </a:solidFill>
                <a:latin typeface="楷体" pitchFamily="49" charset="-122"/>
                <a:ea typeface="楷体" pitchFamily="49" charset="-122"/>
                <a:cs typeface="仿宋" pitchFamily="49" charset="-122"/>
              </a:rPr>
              <a:t>〔2022〕56</a:t>
            </a:r>
            <a:r>
              <a:rPr lang="zh-CN" altLang="en-US" sz="2000" dirty="0" smtClean="0">
                <a:solidFill>
                  <a:srgbClr val="000000"/>
                </a:solidFill>
                <a:latin typeface="楷体" pitchFamily="49" charset="-122"/>
                <a:ea typeface="楷体" pitchFamily="49" charset="-122"/>
                <a:cs typeface="仿宋" pitchFamily="49" charset="-122"/>
              </a:rPr>
              <a:t>号</a:t>
            </a:r>
            <a:r>
              <a:rPr lang="zh-CN" altLang="en-US" sz="2000" dirty="0" smtClean="0">
                <a:solidFill>
                  <a:srgbClr val="000000"/>
                </a:solidFill>
                <a:latin typeface="楷体" pitchFamily="49" charset="-122"/>
                <a:ea typeface="楷体" pitchFamily="49" charset="-122"/>
                <a:cs typeface="仿宋" pitchFamily="49" charset="-122"/>
              </a:rPr>
              <a:t>）。</a:t>
            </a:r>
            <a:endParaRPr lang="zh-CN" altLang="en-US" sz="2000" dirty="0" smtClean="0">
              <a:latin typeface="楷体" pitchFamily="49" charset="-122"/>
              <a:ea typeface="楷体" pitchFamily="49" charset="-122"/>
            </a:endParaRPr>
          </a:p>
          <a:p>
            <a:pPr>
              <a:lnSpc>
                <a:spcPts val="4000"/>
              </a:lnSpc>
            </a:pPr>
            <a:endParaRPr lang="zh-CN" altLang="en-US" sz="2000" dirty="0" smtClean="0">
              <a:latin typeface="楷体" pitchFamily="49" charset="-122"/>
              <a:ea typeface="楷体" pitchFamily="49" charset="-122"/>
            </a:endParaRPr>
          </a:p>
          <a:p>
            <a:endParaRPr lang="zh-CN" altLang="zh-CN" sz="1600" dirty="0"/>
          </a:p>
        </p:txBody>
      </p:sp>
      <p:pic>
        <p:nvPicPr>
          <p:cNvPr id="36" name="图片 35"/>
          <p:cNvPicPr>
            <a:picLocks noChangeAspect="1"/>
          </p:cNvPicPr>
          <p:nvPr/>
        </p:nvPicPr>
        <p:blipFill>
          <a:blip r:embed="rId3" cstate="print"/>
          <a:stretch>
            <a:fillRect/>
          </a:stretch>
        </p:blipFill>
        <p:spPr>
          <a:xfrm rot="11449014" flipH="1" flipV="1">
            <a:off x="299947" y="-17566"/>
            <a:ext cx="1959602" cy="3382051"/>
          </a:xfrm>
          <a:prstGeom prst="rect">
            <a:avLst/>
          </a:prstGeom>
        </p:spPr>
      </p:pic>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2000">
        <p15:prstTrans prst="drap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63" name="图片 5962"/>
          <p:cNvPicPr>
            <a:picLocks noChangeAspect="1"/>
          </p:cNvPicPr>
          <p:nvPr/>
        </p:nvPicPr>
        <p:blipFill>
          <a:blip r:embed="rId3" cstate="print"/>
          <a:stretch>
            <a:fillRect/>
          </a:stretch>
        </p:blipFill>
        <p:spPr>
          <a:xfrm flipH="1" flipV="1">
            <a:off x="6876255" y="11010"/>
            <a:ext cx="2267745" cy="3913871"/>
          </a:xfrm>
          <a:prstGeom prst="rect">
            <a:avLst/>
          </a:prstGeom>
        </p:spPr>
      </p:pic>
      <p:pic>
        <p:nvPicPr>
          <p:cNvPr id="5964" name="图片 5963"/>
          <p:cNvPicPr>
            <a:picLocks noChangeAspect="1"/>
          </p:cNvPicPr>
          <p:nvPr/>
        </p:nvPicPr>
        <p:blipFill>
          <a:blip r:embed="rId4" cstate="print"/>
          <a:stretch>
            <a:fillRect/>
          </a:stretch>
        </p:blipFill>
        <p:spPr>
          <a:xfrm>
            <a:off x="0" y="3769923"/>
            <a:ext cx="156036" cy="869944"/>
          </a:xfrm>
          <a:prstGeom prst="rect">
            <a:avLst/>
          </a:prstGeom>
        </p:spPr>
      </p:pic>
      <p:pic>
        <p:nvPicPr>
          <p:cNvPr id="5965" name="图片 5964"/>
          <p:cNvPicPr>
            <a:picLocks noChangeAspect="1"/>
          </p:cNvPicPr>
          <p:nvPr/>
        </p:nvPicPr>
        <p:blipFill>
          <a:blip r:embed="rId5" cstate="print"/>
          <a:stretch>
            <a:fillRect/>
          </a:stretch>
        </p:blipFill>
        <p:spPr>
          <a:xfrm>
            <a:off x="-7607" y="2272403"/>
            <a:ext cx="3370995" cy="4609263"/>
          </a:xfrm>
          <a:prstGeom prst="rect">
            <a:avLst/>
          </a:prstGeom>
        </p:spPr>
      </p:pic>
      <p:pic>
        <p:nvPicPr>
          <p:cNvPr id="5960" name="图片 5959"/>
          <p:cNvPicPr>
            <a:picLocks noChangeAspect="1"/>
          </p:cNvPicPr>
          <p:nvPr/>
        </p:nvPicPr>
        <p:blipFill>
          <a:blip r:embed="rId6" cstate="print"/>
          <a:stretch>
            <a:fillRect/>
          </a:stretch>
        </p:blipFill>
        <p:spPr>
          <a:xfrm flipH="1">
            <a:off x="6876256" y="476672"/>
            <a:ext cx="797566" cy="683444"/>
          </a:xfrm>
          <a:prstGeom prst="rect">
            <a:avLst/>
          </a:prstGeom>
        </p:spPr>
      </p:pic>
      <p:pic>
        <p:nvPicPr>
          <p:cNvPr id="5962" name="图片 5961"/>
          <p:cNvPicPr>
            <a:picLocks noChangeAspect="1"/>
          </p:cNvPicPr>
          <p:nvPr/>
        </p:nvPicPr>
        <p:blipFill>
          <a:blip r:embed="rId7" cstate="print"/>
          <a:stretch>
            <a:fillRect/>
          </a:stretch>
        </p:blipFill>
        <p:spPr>
          <a:xfrm>
            <a:off x="619084" y="4406724"/>
            <a:ext cx="891847" cy="1249872"/>
          </a:xfrm>
          <a:prstGeom prst="rect">
            <a:avLst/>
          </a:prstGeom>
        </p:spPr>
      </p:pic>
      <p:sp>
        <p:nvSpPr>
          <p:cNvPr id="5968" name="椭圆 5967"/>
          <p:cNvSpPr/>
          <p:nvPr/>
        </p:nvSpPr>
        <p:spPr>
          <a:xfrm>
            <a:off x="5954359" y="2345168"/>
            <a:ext cx="233978" cy="2689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69" name="椭圆 5968"/>
          <p:cNvSpPr/>
          <p:nvPr/>
        </p:nvSpPr>
        <p:spPr>
          <a:xfrm>
            <a:off x="7011263" y="2360672"/>
            <a:ext cx="169031" cy="178133"/>
          </a:xfrm>
          <a:custGeom>
            <a:avLst/>
            <a:gdLst>
              <a:gd name="connsiteX0" fmla="*/ 0 w 225329"/>
              <a:gd name="connsiteY0" fmla="*/ 67551 h 135102"/>
              <a:gd name="connsiteX1" fmla="*/ 112665 w 225329"/>
              <a:gd name="connsiteY1" fmla="*/ 0 h 135102"/>
              <a:gd name="connsiteX2" fmla="*/ 225330 w 225329"/>
              <a:gd name="connsiteY2" fmla="*/ 67551 h 135102"/>
              <a:gd name="connsiteX3" fmla="*/ 112665 w 225329"/>
              <a:gd name="connsiteY3" fmla="*/ 135102 h 135102"/>
              <a:gd name="connsiteX4" fmla="*/ 0 w 225329"/>
              <a:gd name="connsiteY4" fmla="*/ 67551 h 135102"/>
              <a:gd name="connsiteX0-1" fmla="*/ 44 w 225374"/>
              <a:gd name="connsiteY0-2" fmla="*/ 110582 h 178133"/>
              <a:gd name="connsiteX1-3" fmla="*/ 123466 w 225374"/>
              <a:gd name="connsiteY1-4" fmla="*/ 0 h 178133"/>
              <a:gd name="connsiteX2-5" fmla="*/ 225374 w 225374"/>
              <a:gd name="connsiteY2-6" fmla="*/ 110582 h 178133"/>
              <a:gd name="connsiteX3-7" fmla="*/ 112709 w 225374"/>
              <a:gd name="connsiteY3-8" fmla="*/ 178133 h 178133"/>
              <a:gd name="connsiteX4-9" fmla="*/ 44 w 225374"/>
              <a:gd name="connsiteY4-10" fmla="*/ 110582 h 17813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5374" h="178133">
                <a:moveTo>
                  <a:pt x="44" y="110582"/>
                </a:moveTo>
                <a:cubicBezTo>
                  <a:pt x="1837" y="80893"/>
                  <a:pt x="61243" y="0"/>
                  <a:pt x="123466" y="0"/>
                </a:cubicBezTo>
                <a:cubicBezTo>
                  <a:pt x="185689" y="0"/>
                  <a:pt x="225374" y="73275"/>
                  <a:pt x="225374" y="110582"/>
                </a:cubicBezTo>
                <a:cubicBezTo>
                  <a:pt x="225374" y="147889"/>
                  <a:pt x="174932" y="178133"/>
                  <a:pt x="112709" y="178133"/>
                </a:cubicBezTo>
                <a:cubicBezTo>
                  <a:pt x="50486" y="178133"/>
                  <a:pt x="-1749" y="140271"/>
                  <a:pt x="44" y="11058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0" name="椭圆 5969"/>
          <p:cNvSpPr/>
          <p:nvPr/>
        </p:nvSpPr>
        <p:spPr>
          <a:xfrm>
            <a:off x="5663901" y="3318141"/>
            <a:ext cx="48410" cy="159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1" name="椭圆 5970"/>
          <p:cNvSpPr/>
          <p:nvPr/>
        </p:nvSpPr>
        <p:spPr>
          <a:xfrm>
            <a:off x="7245276" y="4963030"/>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2" name="椭圆 5971"/>
          <p:cNvSpPr/>
          <p:nvPr/>
        </p:nvSpPr>
        <p:spPr>
          <a:xfrm>
            <a:off x="4106732" y="4832781"/>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3" name="椭圆 5972"/>
          <p:cNvSpPr/>
          <p:nvPr/>
        </p:nvSpPr>
        <p:spPr>
          <a:xfrm>
            <a:off x="4340711" y="2283219"/>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4" name="椭圆 5973"/>
          <p:cNvSpPr/>
          <p:nvPr/>
        </p:nvSpPr>
        <p:spPr>
          <a:xfrm>
            <a:off x="6373906" y="1521577"/>
            <a:ext cx="84202" cy="19363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5" name="椭圆 5974"/>
          <p:cNvSpPr/>
          <p:nvPr/>
        </p:nvSpPr>
        <p:spPr>
          <a:xfrm>
            <a:off x="6607885" y="3746259"/>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6" name="椭圆 5975"/>
          <p:cNvSpPr/>
          <p:nvPr/>
        </p:nvSpPr>
        <p:spPr>
          <a:xfrm>
            <a:off x="8520057" y="4843537"/>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7" name="椭圆 5976"/>
          <p:cNvSpPr/>
          <p:nvPr/>
        </p:nvSpPr>
        <p:spPr>
          <a:xfrm>
            <a:off x="7366299" y="6026879"/>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8" name="椭圆 5977"/>
          <p:cNvSpPr/>
          <p:nvPr/>
        </p:nvSpPr>
        <p:spPr>
          <a:xfrm>
            <a:off x="7607599" y="3476355"/>
            <a:ext cx="113705" cy="144329"/>
          </a:xfrm>
          <a:custGeom>
            <a:avLst/>
            <a:gdLst>
              <a:gd name="connsiteX0" fmla="*/ 0 w 161365"/>
              <a:gd name="connsiteY0" fmla="*/ 60242 h 120484"/>
              <a:gd name="connsiteX1" fmla="*/ 80683 w 161365"/>
              <a:gd name="connsiteY1" fmla="*/ 0 h 120484"/>
              <a:gd name="connsiteX2" fmla="*/ 161366 w 161365"/>
              <a:gd name="connsiteY2" fmla="*/ 60242 h 120484"/>
              <a:gd name="connsiteX3" fmla="*/ 80683 w 161365"/>
              <a:gd name="connsiteY3" fmla="*/ 120484 h 120484"/>
              <a:gd name="connsiteX4" fmla="*/ 0 w 161365"/>
              <a:gd name="connsiteY4" fmla="*/ 60242 h 120484"/>
              <a:gd name="connsiteX0-1" fmla="*/ 1148 w 165968"/>
              <a:gd name="connsiteY0-2" fmla="*/ 60242 h 141999"/>
              <a:gd name="connsiteX1-3" fmla="*/ 81831 w 165968"/>
              <a:gd name="connsiteY1-4" fmla="*/ 0 h 141999"/>
              <a:gd name="connsiteX2-5" fmla="*/ 162514 w 165968"/>
              <a:gd name="connsiteY2-6" fmla="*/ 60242 h 141999"/>
              <a:gd name="connsiteX3-7" fmla="*/ 135619 w 165968"/>
              <a:gd name="connsiteY3-8" fmla="*/ 141999 h 141999"/>
              <a:gd name="connsiteX4-9" fmla="*/ 1148 w 165968"/>
              <a:gd name="connsiteY4-10" fmla="*/ 60242 h 141999"/>
              <a:gd name="connsiteX0-11" fmla="*/ 997 w 151606"/>
              <a:gd name="connsiteY0-12" fmla="*/ 104235 h 144329"/>
              <a:gd name="connsiteX1-13" fmla="*/ 70923 w 151606"/>
              <a:gd name="connsiteY1-14" fmla="*/ 963 h 144329"/>
              <a:gd name="connsiteX2-15" fmla="*/ 151606 w 151606"/>
              <a:gd name="connsiteY2-16" fmla="*/ 61205 h 144329"/>
              <a:gd name="connsiteX3-17" fmla="*/ 124711 w 151606"/>
              <a:gd name="connsiteY3-18" fmla="*/ 142962 h 144329"/>
              <a:gd name="connsiteX4-19" fmla="*/ 997 w 151606"/>
              <a:gd name="connsiteY4-20" fmla="*/ 104235 h 14432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1606" h="144329">
                <a:moveTo>
                  <a:pt x="997" y="104235"/>
                </a:moveTo>
                <a:cubicBezTo>
                  <a:pt x="-7968" y="80569"/>
                  <a:pt x="45822" y="8135"/>
                  <a:pt x="70923" y="963"/>
                </a:cubicBezTo>
                <a:cubicBezTo>
                  <a:pt x="96024" y="-6209"/>
                  <a:pt x="151606" y="27934"/>
                  <a:pt x="151606" y="61205"/>
                </a:cubicBezTo>
                <a:cubicBezTo>
                  <a:pt x="151606" y="94476"/>
                  <a:pt x="149812" y="135790"/>
                  <a:pt x="124711" y="142962"/>
                </a:cubicBezTo>
                <a:cubicBezTo>
                  <a:pt x="99610" y="150134"/>
                  <a:pt x="9962" y="127901"/>
                  <a:pt x="997" y="10423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9" name="椭圆 5978"/>
          <p:cNvSpPr/>
          <p:nvPr/>
        </p:nvSpPr>
        <p:spPr>
          <a:xfrm>
            <a:off x="3800139" y="1928215"/>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0" name="椭圆 5979"/>
          <p:cNvSpPr/>
          <p:nvPr/>
        </p:nvSpPr>
        <p:spPr>
          <a:xfrm>
            <a:off x="2646382" y="3111557"/>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1" name="椭圆 5980"/>
          <p:cNvSpPr/>
          <p:nvPr/>
        </p:nvSpPr>
        <p:spPr>
          <a:xfrm>
            <a:off x="2880361" y="561995"/>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2" name="椭圆 5981"/>
          <p:cNvSpPr/>
          <p:nvPr/>
        </p:nvSpPr>
        <p:spPr>
          <a:xfrm>
            <a:off x="1984786" y="2767312"/>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3" name="椭圆 5982"/>
          <p:cNvSpPr/>
          <p:nvPr/>
        </p:nvSpPr>
        <p:spPr>
          <a:xfrm>
            <a:off x="831029" y="3950654"/>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4" name="椭圆 5983"/>
          <p:cNvSpPr/>
          <p:nvPr/>
        </p:nvSpPr>
        <p:spPr>
          <a:xfrm>
            <a:off x="1065008" y="1401092"/>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5" name="椭圆 5984"/>
          <p:cNvSpPr/>
          <p:nvPr/>
        </p:nvSpPr>
        <p:spPr>
          <a:xfrm>
            <a:off x="5897880" y="5413693"/>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6" name="椭圆 5985"/>
          <p:cNvSpPr/>
          <p:nvPr/>
        </p:nvSpPr>
        <p:spPr>
          <a:xfrm>
            <a:off x="4376458" y="6026805"/>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7" name="椭圆 5986"/>
          <p:cNvSpPr/>
          <p:nvPr/>
        </p:nvSpPr>
        <p:spPr>
          <a:xfrm>
            <a:off x="4978102" y="4047473"/>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8" name="椭圆 5987"/>
          <p:cNvSpPr/>
          <p:nvPr/>
        </p:nvSpPr>
        <p:spPr>
          <a:xfrm>
            <a:off x="5244353" y="1971246"/>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9" name="椭圆 5988"/>
          <p:cNvSpPr/>
          <p:nvPr/>
        </p:nvSpPr>
        <p:spPr>
          <a:xfrm>
            <a:off x="4090561" y="3154521"/>
            <a:ext cx="137195" cy="163620"/>
          </a:xfrm>
          <a:custGeom>
            <a:avLst/>
            <a:gdLst>
              <a:gd name="connsiteX0" fmla="*/ 0 w 161365"/>
              <a:gd name="connsiteY0" fmla="*/ 60242 h 120484"/>
              <a:gd name="connsiteX1" fmla="*/ 80683 w 161365"/>
              <a:gd name="connsiteY1" fmla="*/ 0 h 120484"/>
              <a:gd name="connsiteX2" fmla="*/ 161366 w 161365"/>
              <a:gd name="connsiteY2" fmla="*/ 60242 h 120484"/>
              <a:gd name="connsiteX3" fmla="*/ 80683 w 161365"/>
              <a:gd name="connsiteY3" fmla="*/ 120484 h 120484"/>
              <a:gd name="connsiteX4" fmla="*/ 0 w 161365"/>
              <a:gd name="connsiteY4" fmla="*/ 60242 h 120484"/>
              <a:gd name="connsiteX0-1" fmla="*/ 0 w 182881"/>
              <a:gd name="connsiteY0-2" fmla="*/ 60321 h 120685"/>
              <a:gd name="connsiteX1-3" fmla="*/ 80683 w 182881"/>
              <a:gd name="connsiteY1-4" fmla="*/ 79 h 120685"/>
              <a:gd name="connsiteX2-5" fmla="*/ 182881 w 182881"/>
              <a:gd name="connsiteY2-6" fmla="*/ 71079 h 120685"/>
              <a:gd name="connsiteX3-7" fmla="*/ 80683 w 182881"/>
              <a:gd name="connsiteY3-8" fmla="*/ 120563 h 120685"/>
              <a:gd name="connsiteX4-9" fmla="*/ 0 w 182881"/>
              <a:gd name="connsiteY4-10" fmla="*/ 60321 h 120685"/>
              <a:gd name="connsiteX0-11" fmla="*/ 45 w 182926"/>
              <a:gd name="connsiteY0-12" fmla="*/ 60309 h 163620"/>
              <a:gd name="connsiteX1-13" fmla="*/ 80728 w 182926"/>
              <a:gd name="connsiteY1-14" fmla="*/ 67 h 163620"/>
              <a:gd name="connsiteX2-15" fmla="*/ 182926 w 182926"/>
              <a:gd name="connsiteY2-16" fmla="*/ 71067 h 163620"/>
              <a:gd name="connsiteX3-17" fmla="*/ 91485 w 182926"/>
              <a:gd name="connsiteY3-18" fmla="*/ 163582 h 163620"/>
              <a:gd name="connsiteX4-19" fmla="*/ 45 w 182926"/>
              <a:gd name="connsiteY4-20" fmla="*/ 60309 h 16362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926" h="163620">
                <a:moveTo>
                  <a:pt x="45" y="60309"/>
                </a:moveTo>
                <a:cubicBezTo>
                  <a:pt x="-1748" y="33057"/>
                  <a:pt x="50248" y="-1726"/>
                  <a:pt x="80728" y="67"/>
                </a:cubicBezTo>
                <a:cubicBezTo>
                  <a:pt x="111208" y="1860"/>
                  <a:pt x="182926" y="37796"/>
                  <a:pt x="182926" y="71067"/>
                </a:cubicBezTo>
                <a:cubicBezTo>
                  <a:pt x="182926" y="104338"/>
                  <a:pt x="121965" y="165375"/>
                  <a:pt x="91485" y="163582"/>
                </a:cubicBezTo>
                <a:cubicBezTo>
                  <a:pt x="61005" y="161789"/>
                  <a:pt x="1838" y="87562"/>
                  <a:pt x="45" y="60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90" name="椭圆 5989"/>
          <p:cNvSpPr/>
          <p:nvPr/>
        </p:nvSpPr>
        <p:spPr>
          <a:xfrm>
            <a:off x="4324575" y="605026"/>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06" name="椭圆 6005"/>
          <p:cNvSpPr/>
          <p:nvPr/>
        </p:nvSpPr>
        <p:spPr>
          <a:xfrm>
            <a:off x="5244353" y="4081400"/>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Rectangle 3"/>
          <p:cNvSpPr>
            <a:spLocks noChangeArrowheads="1"/>
          </p:cNvSpPr>
          <p:nvPr/>
        </p:nvSpPr>
        <p:spPr bwMode="auto">
          <a:xfrm>
            <a:off x="755576" y="1444593"/>
            <a:ext cx="7632848" cy="36830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ts val="2800"/>
              </a:lnSpc>
            </a:pPr>
            <a:r>
              <a:rPr lang="zh-CN" altLang="en-US" sz="2000" b="1" dirty="0" smtClean="0">
                <a:latin typeface="楷体" pitchFamily="49" charset="-122"/>
                <a:ea typeface="楷体" pitchFamily="49" charset="-122"/>
              </a:rPr>
              <a:t>主</a:t>
            </a:r>
            <a:r>
              <a:rPr lang="zh-CN" altLang="en-US" sz="2000" b="1" dirty="0" smtClean="0">
                <a:latin typeface="楷体" pitchFamily="49" charset="-122"/>
                <a:ea typeface="楷体" pitchFamily="49" charset="-122"/>
              </a:rPr>
              <a:t>要内容：</a:t>
            </a:r>
            <a:endParaRPr lang="zh-CN" altLang="en-US" sz="2000" b="1" dirty="0" smtClean="0">
              <a:latin typeface="楷体" pitchFamily="49" charset="-122"/>
              <a:ea typeface="楷体" pitchFamily="49" charset="-122"/>
            </a:endParaRPr>
          </a:p>
          <a:p>
            <a:pPr indent="457200">
              <a:lnSpc>
                <a:spcPts val="2800"/>
              </a:lnSpc>
            </a:pPr>
            <a:r>
              <a:rPr lang="zh-CN" altLang="en-US" sz="2000" dirty="0" smtClean="0">
                <a:latin typeface="楷体" pitchFamily="49" charset="-122"/>
                <a:ea typeface="楷体" pitchFamily="49" charset="-122"/>
              </a:rPr>
              <a:t>县交通局</a:t>
            </a:r>
            <a:r>
              <a:rPr lang="en-US" altLang="zh-CN" sz="2000" dirty="0" smtClean="0">
                <a:latin typeface="楷体" pitchFamily="49" charset="-122"/>
                <a:ea typeface="楷体" pitchFamily="49" charset="-122"/>
              </a:rPr>
              <a:t>6</a:t>
            </a:r>
            <a:r>
              <a:rPr lang="zh-CN" altLang="en-US" sz="2000" dirty="0" smtClean="0">
                <a:latin typeface="楷体" pitchFamily="49" charset="-122"/>
                <a:ea typeface="楷体" pitchFamily="49" charset="-122"/>
              </a:rPr>
              <a:t>项（行政许可</a:t>
            </a:r>
            <a:r>
              <a:rPr lang="en-US" altLang="zh-CN" sz="2000" dirty="0" smtClean="0">
                <a:latin typeface="楷体" pitchFamily="49" charset="-122"/>
                <a:ea typeface="楷体" pitchFamily="49" charset="-122"/>
              </a:rPr>
              <a:t>5</a:t>
            </a:r>
            <a:r>
              <a:rPr lang="zh-CN" altLang="en-US" sz="2000" dirty="0" smtClean="0">
                <a:latin typeface="楷体" pitchFamily="49" charset="-122"/>
                <a:ea typeface="楷体" pitchFamily="49" charset="-122"/>
              </a:rPr>
              <a:t>项、其他权力</a:t>
            </a:r>
            <a:r>
              <a:rPr lang="en-US" altLang="zh-CN" sz="2000" dirty="0" smtClean="0">
                <a:latin typeface="楷体" pitchFamily="49" charset="-122"/>
                <a:ea typeface="楷体" pitchFamily="49" charset="-122"/>
              </a:rPr>
              <a:t>1</a:t>
            </a:r>
            <a:r>
              <a:rPr lang="zh-CN" altLang="en-US" sz="2000" dirty="0" smtClean="0">
                <a:latin typeface="楷体" pitchFamily="49" charset="-122"/>
                <a:ea typeface="楷体" pitchFamily="49" charset="-122"/>
              </a:rPr>
              <a:t>项），县文旅局</a:t>
            </a:r>
            <a:r>
              <a:rPr lang="en-US" altLang="zh-CN" sz="2000" dirty="0" smtClean="0">
                <a:latin typeface="楷体" pitchFamily="49" charset="-122"/>
                <a:ea typeface="楷体" pitchFamily="49" charset="-122"/>
              </a:rPr>
              <a:t>1</a:t>
            </a:r>
            <a:r>
              <a:rPr lang="zh-CN" altLang="en-US" sz="2000" dirty="0" smtClean="0">
                <a:latin typeface="楷体" pitchFamily="49" charset="-122"/>
                <a:ea typeface="楷体" pitchFamily="49" charset="-122"/>
              </a:rPr>
              <a:t>项（其他权力</a:t>
            </a:r>
            <a:r>
              <a:rPr lang="en-US" altLang="zh-CN" sz="2000" dirty="0" smtClean="0">
                <a:latin typeface="楷体" pitchFamily="49" charset="-122"/>
                <a:ea typeface="楷体" pitchFamily="49" charset="-122"/>
              </a:rPr>
              <a:t>1</a:t>
            </a:r>
            <a:r>
              <a:rPr lang="zh-CN" altLang="en-US" sz="2000" dirty="0" smtClean="0">
                <a:latin typeface="楷体" pitchFamily="49" charset="-122"/>
                <a:ea typeface="楷体" pitchFamily="49" charset="-122"/>
              </a:rPr>
              <a:t>项），县卫健局</a:t>
            </a:r>
            <a:r>
              <a:rPr lang="en-US" altLang="zh-CN" sz="2000" dirty="0" smtClean="0">
                <a:latin typeface="楷体" pitchFamily="49" charset="-122"/>
                <a:ea typeface="楷体" pitchFamily="49" charset="-122"/>
              </a:rPr>
              <a:t>5</a:t>
            </a:r>
            <a:r>
              <a:rPr lang="zh-CN" altLang="en-US" sz="2000" dirty="0" smtClean="0">
                <a:latin typeface="楷体" pitchFamily="49" charset="-122"/>
                <a:ea typeface="楷体" pitchFamily="49" charset="-122"/>
              </a:rPr>
              <a:t>项（其他权力</a:t>
            </a:r>
            <a:r>
              <a:rPr lang="en-US" altLang="zh-CN" sz="2000" dirty="0" smtClean="0">
                <a:latin typeface="楷体" pitchFamily="49" charset="-122"/>
                <a:ea typeface="楷体" pitchFamily="49" charset="-122"/>
              </a:rPr>
              <a:t>4</a:t>
            </a:r>
            <a:r>
              <a:rPr lang="zh-CN" altLang="en-US" sz="2000" dirty="0" smtClean="0">
                <a:latin typeface="楷体" pitchFamily="49" charset="-122"/>
                <a:ea typeface="楷体" pitchFamily="49" charset="-122"/>
              </a:rPr>
              <a:t>项、行政确认</a:t>
            </a:r>
            <a:r>
              <a:rPr lang="en-US" altLang="zh-CN" sz="2000" dirty="0" smtClean="0">
                <a:latin typeface="楷体" pitchFamily="49" charset="-122"/>
                <a:ea typeface="楷体" pitchFamily="49" charset="-122"/>
              </a:rPr>
              <a:t>1</a:t>
            </a:r>
            <a:r>
              <a:rPr lang="zh-CN" altLang="en-US" sz="2000" dirty="0" smtClean="0">
                <a:latin typeface="楷体" pitchFamily="49" charset="-122"/>
                <a:ea typeface="楷体" pitchFamily="49" charset="-122"/>
              </a:rPr>
              <a:t>项），县民政局</a:t>
            </a:r>
            <a:r>
              <a:rPr lang="en-US" altLang="zh-CN" sz="2000" dirty="0" smtClean="0">
                <a:latin typeface="楷体" pitchFamily="49" charset="-122"/>
                <a:ea typeface="楷体" pitchFamily="49" charset="-122"/>
              </a:rPr>
              <a:t>1</a:t>
            </a:r>
            <a:r>
              <a:rPr lang="zh-CN" altLang="en-US" sz="2000" dirty="0" smtClean="0">
                <a:latin typeface="楷体" pitchFamily="49" charset="-122"/>
                <a:ea typeface="楷体" pitchFamily="49" charset="-122"/>
              </a:rPr>
              <a:t>项（行政许可</a:t>
            </a:r>
            <a:r>
              <a:rPr lang="en-US" altLang="zh-CN" sz="2000" dirty="0" smtClean="0">
                <a:latin typeface="楷体" pitchFamily="49" charset="-122"/>
                <a:ea typeface="楷体" pitchFamily="49" charset="-122"/>
              </a:rPr>
              <a:t>1</a:t>
            </a:r>
            <a:r>
              <a:rPr lang="zh-CN" altLang="en-US" sz="2000" dirty="0" smtClean="0">
                <a:latin typeface="楷体" pitchFamily="49" charset="-122"/>
                <a:ea typeface="楷体" pitchFamily="49" charset="-122"/>
              </a:rPr>
              <a:t>项），县水务局</a:t>
            </a:r>
            <a:r>
              <a:rPr lang="en-US" altLang="zh-CN" sz="2000" dirty="0" smtClean="0">
                <a:latin typeface="楷体" pitchFamily="49" charset="-122"/>
                <a:ea typeface="楷体" pitchFamily="49" charset="-122"/>
              </a:rPr>
              <a:t>6</a:t>
            </a:r>
            <a:r>
              <a:rPr lang="zh-CN" altLang="en-US" sz="2000" dirty="0" smtClean="0">
                <a:latin typeface="楷体" pitchFamily="49" charset="-122"/>
                <a:ea typeface="楷体" pitchFamily="49" charset="-122"/>
              </a:rPr>
              <a:t>项（行政许可</a:t>
            </a:r>
            <a:r>
              <a:rPr lang="en-US" altLang="zh-CN" sz="2000" dirty="0" smtClean="0">
                <a:latin typeface="楷体" pitchFamily="49" charset="-122"/>
                <a:ea typeface="楷体" pitchFamily="49" charset="-122"/>
              </a:rPr>
              <a:t>3</a:t>
            </a:r>
            <a:r>
              <a:rPr lang="zh-CN" altLang="en-US" sz="2000" dirty="0" smtClean="0">
                <a:latin typeface="楷体" pitchFamily="49" charset="-122"/>
                <a:ea typeface="楷体" pitchFamily="49" charset="-122"/>
              </a:rPr>
              <a:t>项、其他权力</a:t>
            </a:r>
            <a:r>
              <a:rPr lang="en-US" altLang="zh-CN" sz="2000" dirty="0" smtClean="0">
                <a:latin typeface="楷体" pitchFamily="49" charset="-122"/>
                <a:ea typeface="楷体" pitchFamily="49" charset="-122"/>
              </a:rPr>
              <a:t>3</a:t>
            </a:r>
            <a:r>
              <a:rPr lang="zh-CN" altLang="en-US" sz="2000" dirty="0" smtClean="0">
                <a:latin typeface="楷体" pitchFamily="49" charset="-122"/>
                <a:ea typeface="楷体" pitchFamily="49" charset="-122"/>
              </a:rPr>
              <a:t>项），县林业局</a:t>
            </a:r>
            <a:r>
              <a:rPr lang="en-US" altLang="zh-CN" sz="2000" dirty="0" smtClean="0">
                <a:latin typeface="楷体" pitchFamily="49" charset="-122"/>
                <a:ea typeface="楷体" pitchFamily="49" charset="-122"/>
              </a:rPr>
              <a:t>9</a:t>
            </a:r>
            <a:r>
              <a:rPr lang="zh-CN" altLang="en-US" sz="2000" dirty="0" smtClean="0">
                <a:latin typeface="楷体" pitchFamily="49" charset="-122"/>
                <a:ea typeface="楷体" pitchFamily="49" charset="-122"/>
              </a:rPr>
              <a:t>项（行政许可</a:t>
            </a:r>
            <a:r>
              <a:rPr lang="en-US" altLang="zh-CN" sz="2000" dirty="0" smtClean="0">
                <a:latin typeface="楷体" pitchFamily="49" charset="-122"/>
                <a:ea typeface="楷体" pitchFamily="49" charset="-122"/>
              </a:rPr>
              <a:t>9</a:t>
            </a:r>
            <a:r>
              <a:rPr lang="zh-CN" altLang="en-US" sz="2000" dirty="0" smtClean="0">
                <a:latin typeface="楷体" pitchFamily="49" charset="-122"/>
                <a:ea typeface="楷体" pitchFamily="49" charset="-122"/>
              </a:rPr>
              <a:t>项），县住建局</a:t>
            </a:r>
            <a:r>
              <a:rPr lang="en-US" altLang="zh-CN" sz="2000" dirty="0" smtClean="0">
                <a:latin typeface="楷体" pitchFamily="49" charset="-122"/>
                <a:ea typeface="楷体" pitchFamily="49" charset="-122"/>
              </a:rPr>
              <a:t>7</a:t>
            </a:r>
            <a:r>
              <a:rPr lang="zh-CN" altLang="en-US" sz="2000" dirty="0" smtClean="0">
                <a:latin typeface="楷体" pitchFamily="49" charset="-122"/>
                <a:ea typeface="楷体" pitchFamily="49" charset="-122"/>
              </a:rPr>
              <a:t>项（行政许可</a:t>
            </a:r>
            <a:r>
              <a:rPr lang="en-US" altLang="zh-CN" sz="2000" dirty="0" smtClean="0">
                <a:latin typeface="楷体" pitchFamily="49" charset="-122"/>
                <a:ea typeface="楷体" pitchFamily="49" charset="-122"/>
              </a:rPr>
              <a:t>6</a:t>
            </a:r>
            <a:r>
              <a:rPr lang="zh-CN" altLang="en-US" sz="2000" dirty="0" smtClean="0">
                <a:latin typeface="楷体" pitchFamily="49" charset="-122"/>
                <a:ea typeface="楷体" pitchFamily="49" charset="-122"/>
              </a:rPr>
              <a:t>项、其他权力</a:t>
            </a:r>
            <a:r>
              <a:rPr lang="en-US" altLang="zh-CN" sz="2000" dirty="0" smtClean="0">
                <a:latin typeface="楷体" pitchFamily="49" charset="-122"/>
                <a:ea typeface="楷体" pitchFamily="49" charset="-122"/>
              </a:rPr>
              <a:t>1</a:t>
            </a:r>
            <a:r>
              <a:rPr lang="zh-CN" altLang="en-US" sz="2000" dirty="0" smtClean="0">
                <a:latin typeface="楷体" pitchFamily="49" charset="-122"/>
                <a:ea typeface="楷体" pitchFamily="49" charset="-122"/>
              </a:rPr>
              <a:t>项）共</a:t>
            </a:r>
            <a:r>
              <a:rPr lang="en-US" altLang="zh-CN" sz="2000" dirty="0" smtClean="0">
                <a:latin typeface="楷体" pitchFamily="49" charset="-122"/>
                <a:ea typeface="楷体" pitchFamily="49" charset="-122"/>
              </a:rPr>
              <a:t>35</a:t>
            </a:r>
            <a:r>
              <a:rPr lang="zh-CN" altLang="en-US" sz="2000" dirty="0" smtClean="0">
                <a:latin typeface="楷体" pitchFamily="49" charset="-122"/>
                <a:ea typeface="楷体" pitchFamily="49" charset="-122"/>
              </a:rPr>
              <a:t>项行政许可和关联事项划转至县行政审批服务管理局集中行使</a:t>
            </a:r>
            <a:r>
              <a:rPr lang="zh-CN" altLang="en-US" sz="2000" dirty="0" smtClean="0">
                <a:latin typeface="楷体" pitchFamily="49" charset="-122"/>
                <a:ea typeface="楷体" pitchFamily="49" charset="-122"/>
              </a:rPr>
              <a:t>。</a:t>
            </a:r>
            <a:endParaRPr lang="en-US" altLang="zh-CN" sz="2000" dirty="0" smtClean="0">
              <a:latin typeface="楷体" pitchFamily="49" charset="-122"/>
              <a:ea typeface="楷体" pitchFamily="49" charset="-122"/>
            </a:endParaRPr>
          </a:p>
          <a:p>
            <a:pPr indent="457200">
              <a:lnSpc>
                <a:spcPts val="2800"/>
              </a:lnSpc>
            </a:pPr>
            <a:r>
              <a:rPr lang="zh-CN" altLang="en-US" sz="2000" dirty="0" smtClean="0">
                <a:latin typeface="楷体" pitchFamily="49" charset="-122"/>
                <a:ea typeface="楷体" pitchFamily="49" charset="-122"/>
              </a:rPr>
              <a:t>同</a:t>
            </a:r>
            <a:r>
              <a:rPr lang="zh-CN" altLang="en-US" sz="2000" dirty="0" smtClean="0">
                <a:latin typeface="楷体" pitchFamily="49" charset="-122"/>
                <a:ea typeface="楷体" pitchFamily="49" charset="-122"/>
              </a:rPr>
              <a:t>时，根据文件要求和实际承接运行情况，将</a:t>
            </a:r>
            <a:r>
              <a:rPr lang="en-US" altLang="zh-CN" sz="2000" dirty="0" smtClean="0">
                <a:latin typeface="楷体" pitchFamily="49" charset="-122"/>
                <a:ea typeface="楷体" pitchFamily="49" charset="-122"/>
              </a:rPr>
              <a:t>13</a:t>
            </a:r>
            <a:r>
              <a:rPr lang="zh-CN" altLang="en-US" sz="2000" dirty="0" smtClean="0">
                <a:latin typeface="楷体" pitchFamily="49" charset="-122"/>
                <a:ea typeface="楷体" pitchFamily="49" charset="-122"/>
              </a:rPr>
              <a:t>项行政审批事项退回原审批部门办理，其中，县委统战部</a:t>
            </a:r>
            <a:r>
              <a:rPr lang="en-US" altLang="zh-CN" sz="2000" dirty="0" smtClean="0">
                <a:latin typeface="楷体" pitchFamily="49" charset="-122"/>
                <a:ea typeface="楷体" pitchFamily="49" charset="-122"/>
              </a:rPr>
              <a:t>12</a:t>
            </a:r>
            <a:r>
              <a:rPr lang="zh-CN" altLang="en-US" sz="2000" dirty="0" smtClean="0">
                <a:latin typeface="楷体" pitchFamily="49" charset="-122"/>
                <a:ea typeface="楷体" pitchFamily="49" charset="-122"/>
              </a:rPr>
              <a:t>项（行政许可</a:t>
            </a:r>
            <a:r>
              <a:rPr lang="en-US" altLang="zh-CN" sz="2000" dirty="0" smtClean="0">
                <a:latin typeface="楷体" pitchFamily="49" charset="-122"/>
                <a:ea typeface="楷体" pitchFamily="49" charset="-122"/>
              </a:rPr>
              <a:t>8</a:t>
            </a:r>
            <a:r>
              <a:rPr lang="zh-CN" altLang="en-US" sz="2000" dirty="0" smtClean="0">
                <a:latin typeface="楷体" pitchFamily="49" charset="-122"/>
                <a:ea typeface="楷体" pitchFamily="49" charset="-122"/>
              </a:rPr>
              <a:t>项，其他权力</a:t>
            </a:r>
            <a:r>
              <a:rPr lang="en-US" altLang="zh-CN" sz="2000" dirty="0" smtClean="0">
                <a:latin typeface="楷体" pitchFamily="49" charset="-122"/>
                <a:ea typeface="楷体" pitchFamily="49" charset="-122"/>
              </a:rPr>
              <a:t>4</a:t>
            </a:r>
            <a:r>
              <a:rPr lang="zh-CN" altLang="en-US" sz="2000" dirty="0" smtClean="0">
                <a:latin typeface="楷体" pitchFamily="49" charset="-122"/>
                <a:ea typeface="楷体" pitchFamily="49" charset="-122"/>
              </a:rPr>
              <a:t>项），县林业局</a:t>
            </a:r>
            <a:r>
              <a:rPr lang="en-US" altLang="zh-CN" sz="2000" dirty="0" smtClean="0">
                <a:latin typeface="楷体" pitchFamily="49" charset="-122"/>
                <a:ea typeface="楷体" pitchFamily="49" charset="-122"/>
              </a:rPr>
              <a:t>1</a:t>
            </a:r>
            <a:r>
              <a:rPr lang="zh-CN" altLang="en-US" sz="2000" dirty="0" smtClean="0">
                <a:latin typeface="楷体" pitchFamily="49" charset="-122"/>
                <a:ea typeface="楷体" pitchFamily="49" charset="-122"/>
              </a:rPr>
              <a:t>项（行政许可</a:t>
            </a:r>
            <a:r>
              <a:rPr lang="en-US" altLang="zh-CN" sz="2000" dirty="0" smtClean="0">
                <a:latin typeface="楷体" pitchFamily="49" charset="-122"/>
                <a:ea typeface="楷体" pitchFamily="49" charset="-122"/>
              </a:rPr>
              <a:t>1</a:t>
            </a:r>
            <a:r>
              <a:rPr lang="zh-CN" altLang="en-US" sz="2000" dirty="0" smtClean="0">
                <a:latin typeface="楷体" pitchFamily="49" charset="-122"/>
                <a:ea typeface="楷体" pitchFamily="49" charset="-122"/>
              </a:rPr>
              <a:t>项）。</a:t>
            </a:r>
            <a:endParaRPr lang="zh-CN" altLang="en-US" sz="2000" dirty="0" smtClean="0">
              <a:latin typeface="楷体" pitchFamily="49" charset="-122"/>
              <a:ea typeface="楷体" pitchFamily="49" charset="-122"/>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2000">
        <p15:prstTrans prst="drap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63" name="图片 5962"/>
          <p:cNvPicPr>
            <a:picLocks noChangeAspect="1"/>
          </p:cNvPicPr>
          <p:nvPr/>
        </p:nvPicPr>
        <p:blipFill>
          <a:blip r:embed="rId3" cstate="print"/>
          <a:stretch>
            <a:fillRect/>
          </a:stretch>
        </p:blipFill>
        <p:spPr>
          <a:xfrm flipH="1" flipV="1">
            <a:off x="6876255" y="11010"/>
            <a:ext cx="2267745" cy="3913871"/>
          </a:xfrm>
          <a:prstGeom prst="rect">
            <a:avLst/>
          </a:prstGeom>
        </p:spPr>
      </p:pic>
      <p:pic>
        <p:nvPicPr>
          <p:cNvPr id="5964" name="图片 5963"/>
          <p:cNvPicPr>
            <a:picLocks noChangeAspect="1"/>
          </p:cNvPicPr>
          <p:nvPr/>
        </p:nvPicPr>
        <p:blipFill>
          <a:blip r:embed="rId4" cstate="print"/>
          <a:stretch>
            <a:fillRect/>
          </a:stretch>
        </p:blipFill>
        <p:spPr>
          <a:xfrm>
            <a:off x="0" y="3769923"/>
            <a:ext cx="156036" cy="869944"/>
          </a:xfrm>
          <a:prstGeom prst="rect">
            <a:avLst/>
          </a:prstGeom>
        </p:spPr>
      </p:pic>
      <p:pic>
        <p:nvPicPr>
          <p:cNvPr id="5965" name="图片 5964"/>
          <p:cNvPicPr>
            <a:picLocks noChangeAspect="1"/>
          </p:cNvPicPr>
          <p:nvPr/>
        </p:nvPicPr>
        <p:blipFill>
          <a:blip r:embed="rId5" cstate="print"/>
          <a:stretch>
            <a:fillRect/>
          </a:stretch>
        </p:blipFill>
        <p:spPr>
          <a:xfrm>
            <a:off x="0" y="2248737"/>
            <a:ext cx="3370995" cy="4609263"/>
          </a:xfrm>
          <a:prstGeom prst="rect">
            <a:avLst/>
          </a:prstGeom>
        </p:spPr>
      </p:pic>
      <p:pic>
        <p:nvPicPr>
          <p:cNvPr id="5960" name="图片 5959"/>
          <p:cNvPicPr>
            <a:picLocks noChangeAspect="1"/>
          </p:cNvPicPr>
          <p:nvPr/>
        </p:nvPicPr>
        <p:blipFill>
          <a:blip r:embed="rId6" cstate="print"/>
          <a:stretch>
            <a:fillRect/>
          </a:stretch>
        </p:blipFill>
        <p:spPr>
          <a:xfrm flipH="1">
            <a:off x="6876256" y="476672"/>
            <a:ext cx="797566" cy="683444"/>
          </a:xfrm>
          <a:prstGeom prst="rect">
            <a:avLst/>
          </a:prstGeom>
        </p:spPr>
      </p:pic>
      <p:pic>
        <p:nvPicPr>
          <p:cNvPr id="5962" name="图片 5961"/>
          <p:cNvPicPr>
            <a:picLocks noChangeAspect="1"/>
          </p:cNvPicPr>
          <p:nvPr/>
        </p:nvPicPr>
        <p:blipFill>
          <a:blip r:embed="rId7" cstate="print"/>
          <a:stretch>
            <a:fillRect/>
          </a:stretch>
        </p:blipFill>
        <p:spPr>
          <a:xfrm>
            <a:off x="619084" y="4406724"/>
            <a:ext cx="891847" cy="1249872"/>
          </a:xfrm>
          <a:prstGeom prst="rect">
            <a:avLst/>
          </a:prstGeom>
        </p:spPr>
      </p:pic>
      <p:sp>
        <p:nvSpPr>
          <p:cNvPr id="5968" name="椭圆 5967"/>
          <p:cNvSpPr/>
          <p:nvPr/>
        </p:nvSpPr>
        <p:spPr>
          <a:xfrm>
            <a:off x="5954359" y="2345168"/>
            <a:ext cx="233978" cy="2689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69" name="椭圆 5968"/>
          <p:cNvSpPr/>
          <p:nvPr/>
        </p:nvSpPr>
        <p:spPr>
          <a:xfrm>
            <a:off x="7011263" y="2360672"/>
            <a:ext cx="169031" cy="178133"/>
          </a:xfrm>
          <a:custGeom>
            <a:avLst/>
            <a:gdLst>
              <a:gd name="connsiteX0" fmla="*/ 0 w 225329"/>
              <a:gd name="connsiteY0" fmla="*/ 67551 h 135102"/>
              <a:gd name="connsiteX1" fmla="*/ 112665 w 225329"/>
              <a:gd name="connsiteY1" fmla="*/ 0 h 135102"/>
              <a:gd name="connsiteX2" fmla="*/ 225330 w 225329"/>
              <a:gd name="connsiteY2" fmla="*/ 67551 h 135102"/>
              <a:gd name="connsiteX3" fmla="*/ 112665 w 225329"/>
              <a:gd name="connsiteY3" fmla="*/ 135102 h 135102"/>
              <a:gd name="connsiteX4" fmla="*/ 0 w 225329"/>
              <a:gd name="connsiteY4" fmla="*/ 67551 h 135102"/>
              <a:gd name="connsiteX0-1" fmla="*/ 44 w 225374"/>
              <a:gd name="connsiteY0-2" fmla="*/ 110582 h 178133"/>
              <a:gd name="connsiteX1-3" fmla="*/ 123466 w 225374"/>
              <a:gd name="connsiteY1-4" fmla="*/ 0 h 178133"/>
              <a:gd name="connsiteX2-5" fmla="*/ 225374 w 225374"/>
              <a:gd name="connsiteY2-6" fmla="*/ 110582 h 178133"/>
              <a:gd name="connsiteX3-7" fmla="*/ 112709 w 225374"/>
              <a:gd name="connsiteY3-8" fmla="*/ 178133 h 178133"/>
              <a:gd name="connsiteX4-9" fmla="*/ 44 w 225374"/>
              <a:gd name="connsiteY4-10" fmla="*/ 110582 h 17813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5374" h="178133">
                <a:moveTo>
                  <a:pt x="44" y="110582"/>
                </a:moveTo>
                <a:cubicBezTo>
                  <a:pt x="1837" y="80893"/>
                  <a:pt x="61243" y="0"/>
                  <a:pt x="123466" y="0"/>
                </a:cubicBezTo>
                <a:cubicBezTo>
                  <a:pt x="185689" y="0"/>
                  <a:pt x="225374" y="73275"/>
                  <a:pt x="225374" y="110582"/>
                </a:cubicBezTo>
                <a:cubicBezTo>
                  <a:pt x="225374" y="147889"/>
                  <a:pt x="174932" y="178133"/>
                  <a:pt x="112709" y="178133"/>
                </a:cubicBezTo>
                <a:cubicBezTo>
                  <a:pt x="50486" y="178133"/>
                  <a:pt x="-1749" y="140271"/>
                  <a:pt x="44" y="11058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0" name="椭圆 5969"/>
          <p:cNvSpPr/>
          <p:nvPr/>
        </p:nvSpPr>
        <p:spPr>
          <a:xfrm>
            <a:off x="5663901" y="3318141"/>
            <a:ext cx="48410" cy="159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1" name="椭圆 5970"/>
          <p:cNvSpPr/>
          <p:nvPr/>
        </p:nvSpPr>
        <p:spPr>
          <a:xfrm>
            <a:off x="7245276" y="4963030"/>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2" name="椭圆 5971"/>
          <p:cNvSpPr/>
          <p:nvPr/>
        </p:nvSpPr>
        <p:spPr>
          <a:xfrm>
            <a:off x="4106732" y="4832781"/>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3" name="椭圆 5972"/>
          <p:cNvSpPr/>
          <p:nvPr/>
        </p:nvSpPr>
        <p:spPr>
          <a:xfrm>
            <a:off x="4340711" y="2283219"/>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4" name="椭圆 5973"/>
          <p:cNvSpPr/>
          <p:nvPr/>
        </p:nvSpPr>
        <p:spPr>
          <a:xfrm>
            <a:off x="6373906" y="1521577"/>
            <a:ext cx="84202" cy="19363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5" name="椭圆 5974"/>
          <p:cNvSpPr/>
          <p:nvPr/>
        </p:nvSpPr>
        <p:spPr>
          <a:xfrm>
            <a:off x="6607885" y="3746259"/>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6" name="椭圆 5975"/>
          <p:cNvSpPr/>
          <p:nvPr/>
        </p:nvSpPr>
        <p:spPr>
          <a:xfrm>
            <a:off x="8520057" y="4843537"/>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7" name="椭圆 5976"/>
          <p:cNvSpPr/>
          <p:nvPr/>
        </p:nvSpPr>
        <p:spPr>
          <a:xfrm>
            <a:off x="7366299" y="6026879"/>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8" name="椭圆 5977"/>
          <p:cNvSpPr/>
          <p:nvPr/>
        </p:nvSpPr>
        <p:spPr>
          <a:xfrm>
            <a:off x="7607599" y="3476355"/>
            <a:ext cx="113705" cy="144329"/>
          </a:xfrm>
          <a:custGeom>
            <a:avLst/>
            <a:gdLst>
              <a:gd name="connsiteX0" fmla="*/ 0 w 161365"/>
              <a:gd name="connsiteY0" fmla="*/ 60242 h 120484"/>
              <a:gd name="connsiteX1" fmla="*/ 80683 w 161365"/>
              <a:gd name="connsiteY1" fmla="*/ 0 h 120484"/>
              <a:gd name="connsiteX2" fmla="*/ 161366 w 161365"/>
              <a:gd name="connsiteY2" fmla="*/ 60242 h 120484"/>
              <a:gd name="connsiteX3" fmla="*/ 80683 w 161365"/>
              <a:gd name="connsiteY3" fmla="*/ 120484 h 120484"/>
              <a:gd name="connsiteX4" fmla="*/ 0 w 161365"/>
              <a:gd name="connsiteY4" fmla="*/ 60242 h 120484"/>
              <a:gd name="connsiteX0-1" fmla="*/ 1148 w 165968"/>
              <a:gd name="connsiteY0-2" fmla="*/ 60242 h 141999"/>
              <a:gd name="connsiteX1-3" fmla="*/ 81831 w 165968"/>
              <a:gd name="connsiteY1-4" fmla="*/ 0 h 141999"/>
              <a:gd name="connsiteX2-5" fmla="*/ 162514 w 165968"/>
              <a:gd name="connsiteY2-6" fmla="*/ 60242 h 141999"/>
              <a:gd name="connsiteX3-7" fmla="*/ 135619 w 165968"/>
              <a:gd name="connsiteY3-8" fmla="*/ 141999 h 141999"/>
              <a:gd name="connsiteX4-9" fmla="*/ 1148 w 165968"/>
              <a:gd name="connsiteY4-10" fmla="*/ 60242 h 141999"/>
              <a:gd name="connsiteX0-11" fmla="*/ 997 w 151606"/>
              <a:gd name="connsiteY0-12" fmla="*/ 104235 h 144329"/>
              <a:gd name="connsiteX1-13" fmla="*/ 70923 w 151606"/>
              <a:gd name="connsiteY1-14" fmla="*/ 963 h 144329"/>
              <a:gd name="connsiteX2-15" fmla="*/ 151606 w 151606"/>
              <a:gd name="connsiteY2-16" fmla="*/ 61205 h 144329"/>
              <a:gd name="connsiteX3-17" fmla="*/ 124711 w 151606"/>
              <a:gd name="connsiteY3-18" fmla="*/ 142962 h 144329"/>
              <a:gd name="connsiteX4-19" fmla="*/ 997 w 151606"/>
              <a:gd name="connsiteY4-20" fmla="*/ 104235 h 14432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1606" h="144329">
                <a:moveTo>
                  <a:pt x="997" y="104235"/>
                </a:moveTo>
                <a:cubicBezTo>
                  <a:pt x="-7968" y="80569"/>
                  <a:pt x="45822" y="8135"/>
                  <a:pt x="70923" y="963"/>
                </a:cubicBezTo>
                <a:cubicBezTo>
                  <a:pt x="96024" y="-6209"/>
                  <a:pt x="151606" y="27934"/>
                  <a:pt x="151606" y="61205"/>
                </a:cubicBezTo>
                <a:cubicBezTo>
                  <a:pt x="151606" y="94476"/>
                  <a:pt x="149812" y="135790"/>
                  <a:pt x="124711" y="142962"/>
                </a:cubicBezTo>
                <a:cubicBezTo>
                  <a:pt x="99610" y="150134"/>
                  <a:pt x="9962" y="127901"/>
                  <a:pt x="997" y="10423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9" name="椭圆 5978"/>
          <p:cNvSpPr/>
          <p:nvPr/>
        </p:nvSpPr>
        <p:spPr>
          <a:xfrm>
            <a:off x="3800139" y="1928215"/>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0" name="椭圆 5979"/>
          <p:cNvSpPr/>
          <p:nvPr/>
        </p:nvSpPr>
        <p:spPr>
          <a:xfrm>
            <a:off x="2646382" y="3111557"/>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1" name="椭圆 5980"/>
          <p:cNvSpPr/>
          <p:nvPr/>
        </p:nvSpPr>
        <p:spPr>
          <a:xfrm>
            <a:off x="2880361" y="561995"/>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2" name="椭圆 5981"/>
          <p:cNvSpPr/>
          <p:nvPr/>
        </p:nvSpPr>
        <p:spPr>
          <a:xfrm>
            <a:off x="1984786" y="2767312"/>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3" name="椭圆 5982"/>
          <p:cNvSpPr/>
          <p:nvPr/>
        </p:nvSpPr>
        <p:spPr>
          <a:xfrm>
            <a:off x="831029" y="3950654"/>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4" name="椭圆 5983"/>
          <p:cNvSpPr/>
          <p:nvPr/>
        </p:nvSpPr>
        <p:spPr>
          <a:xfrm>
            <a:off x="1065008" y="1401092"/>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5" name="椭圆 5984"/>
          <p:cNvSpPr/>
          <p:nvPr/>
        </p:nvSpPr>
        <p:spPr>
          <a:xfrm>
            <a:off x="5897880" y="5413693"/>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6" name="椭圆 5985"/>
          <p:cNvSpPr/>
          <p:nvPr/>
        </p:nvSpPr>
        <p:spPr>
          <a:xfrm>
            <a:off x="4376458" y="6026805"/>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7" name="椭圆 5986"/>
          <p:cNvSpPr/>
          <p:nvPr/>
        </p:nvSpPr>
        <p:spPr>
          <a:xfrm>
            <a:off x="4978102" y="4047473"/>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8" name="椭圆 5987"/>
          <p:cNvSpPr/>
          <p:nvPr/>
        </p:nvSpPr>
        <p:spPr>
          <a:xfrm>
            <a:off x="5244353" y="1971246"/>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9" name="椭圆 5988"/>
          <p:cNvSpPr/>
          <p:nvPr/>
        </p:nvSpPr>
        <p:spPr>
          <a:xfrm>
            <a:off x="4090561" y="3154521"/>
            <a:ext cx="137195" cy="163620"/>
          </a:xfrm>
          <a:custGeom>
            <a:avLst/>
            <a:gdLst>
              <a:gd name="connsiteX0" fmla="*/ 0 w 161365"/>
              <a:gd name="connsiteY0" fmla="*/ 60242 h 120484"/>
              <a:gd name="connsiteX1" fmla="*/ 80683 w 161365"/>
              <a:gd name="connsiteY1" fmla="*/ 0 h 120484"/>
              <a:gd name="connsiteX2" fmla="*/ 161366 w 161365"/>
              <a:gd name="connsiteY2" fmla="*/ 60242 h 120484"/>
              <a:gd name="connsiteX3" fmla="*/ 80683 w 161365"/>
              <a:gd name="connsiteY3" fmla="*/ 120484 h 120484"/>
              <a:gd name="connsiteX4" fmla="*/ 0 w 161365"/>
              <a:gd name="connsiteY4" fmla="*/ 60242 h 120484"/>
              <a:gd name="connsiteX0-1" fmla="*/ 0 w 182881"/>
              <a:gd name="connsiteY0-2" fmla="*/ 60321 h 120685"/>
              <a:gd name="connsiteX1-3" fmla="*/ 80683 w 182881"/>
              <a:gd name="connsiteY1-4" fmla="*/ 79 h 120685"/>
              <a:gd name="connsiteX2-5" fmla="*/ 182881 w 182881"/>
              <a:gd name="connsiteY2-6" fmla="*/ 71079 h 120685"/>
              <a:gd name="connsiteX3-7" fmla="*/ 80683 w 182881"/>
              <a:gd name="connsiteY3-8" fmla="*/ 120563 h 120685"/>
              <a:gd name="connsiteX4-9" fmla="*/ 0 w 182881"/>
              <a:gd name="connsiteY4-10" fmla="*/ 60321 h 120685"/>
              <a:gd name="connsiteX0-11" fmla="*/ 45 w 182926"/>
              <a:gd name="connsiteY0-12" fmla="*/ 60309 h 163620"/>
              <a:gd name="connsiteX1-13" fmla="*/ 80728 w 182926"/>
              <a:gd name="connsiteY1-14" fmla="*/ 67 h 163620"/>
              <a:gd name="connsiteX2-15" fmla="*/ 182926 w 182926"/>
              <a:gd name="connsiteY2-16" fmla="*/ 71067 h 163620"/>
              <a:gd name="connsiteX3-17" fmla="*/ 91485 w 182926"/>
              <a:gd name="connsiteY3-18" fmla="*/ 163582 h 163620"/>
              <a:gd name="connsiteX4-19" fmla="*/ 45 w 182926"/>
              <a:gd name="connsiteY4-20" fmla="*/ 60309 h 16362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926" h="163620">
                <a:moveTo>
                  <a:pt x="45" y="60309"/>
                </a:moveTo>
                <a:cubicBezTo>
                  <a:pt x="-1748" y="33057"/>
                  <a:pt x="50248" y="-1726"/>
                  <a:pt x="80728" y="67"/>
                </a:cubicBezTo>
                <a:cubicBezTo>
                  <a:pt x="111208" y="1860"/>
                  <a:pt x="182926" y="37796"/>
                  <a:pt x="182926" y="71067"/>
                </a:cubicBezTo>
                <a:cubicBezTo>
                  <a:pt x="182926" y="104338"/>
                  <a:pt x="121965" y="165375"/>
                  <a:pt x="91485" y="163582"/>
                </a:cubicBezTo>
                <a:cubicBezTo>
                  <a:pt x="61005" y="161789"/>
                  <a:pt x="1838" y="87562"/>
                  <a:pt x="45" y="60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90" name="椭圆 5989"/>
          <p:cNvSpPr/>
          <p:nvPr/>
        </p:nvSpPr>
        <p:spPr>
          <a:xfrm>
            <a:off x="4324575" y="605026"/>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06" name="椭圆 6005"/>
          <p:cNvSpPr/>
          <p:nvPr/>
        </p:nvSpPr>
        <p:spPr>
          <a:xfrm>
            <a:off x="5244353" y="4081400"/>
            <a:ext cx="121024"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6" name="图片 35"/>
          <p:cNvPicPr>
            <a:picLocks noChangeAspect="1"/>
          </p:cNvPicPr>
          <p:nvPr/>
        </p:nvPicPr>
        <p:blipFill>
          <a:blip r:embed="rId3" cstate="print"/>
          <a:stretch>
            <a:fillRect/>
          </a:stretch>
        </p:blipFill>
        <p:spPr>
          <a:xfrm rot="11449014" flipH="1" flipV="1">
            <a:off x="299947" y="-17566"/>
            <a:ext cx="1959602" cy="3382051"/>
          </a:xfrm>
          <a:prstGeom prst="rect">
            <a:avLst/>
          </a:prstGeom>
        </p:spPr>
      </p:pic>
      <p:sp>
        <p:nvSpPr>
          <p:cNvPr id="34" name="Rectangle 3"/>
          <p:cNvSpPr>
            <a:spLocks noChangeArrowheads="1"/>
          </p:cNvSpPr>
          <p:nvPr/>
        </p:nvSpPr>
        <p:spPr bwMode="auto">
          <a:xfrm>
            <a:off x="755576" y="537752"/>
            <a:ext cx="7776864" cy="26571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ts val="4000"/>
              </a:lnSpc>
            </a:pPr>
            <a:r>
              <a:rPr lang="zh-CN" altLang="en-US" sz="2000" b="1" dirty="0" smtClean="0">
                <a:latin typeface="楷体" pitchFamily="49" charset="-122"/>
                <a:ea typeface="楷体" pitchFamily="49" charset="-122"/>
              </a:rPr>
              <a:t>工作要求：</a:t>
            </a:r>
            <a:endParaRPr lang="zh-CN" altLang="en-US" sz="2000" b="1" dirty="0" smtClean="0">
              <a:latin typeface="楷体" pitchFamily="49" charset="-122"/>
              <a:ea typeface="楷体" pitchFamily="49" charset="-122"/>
            </a:endParaRPr>
          </a:p>
          <a:p>
            <a:pPr indent="457200">
              <a:lnSpc>
                <a:spcPts val="4000"/>
              </a:lnSpc>
            </a:pPr>
            <a:r>
              <a:rPr lang="zh-CN" altLang="zh-CN" sz="2000" dirty="0" smtClean="0">
                <a:latin typeface="楷体_GB2312" pitchFamily="49" charset="-122"/>
                <a:ea typeface="楷体_GB2312" pitchFamily="49" charset="-122"/>
              </a:rPr>
              <a:t>请各有关单位按照“谁审批谁负责、谁主管谁监管”的要求，认真做好划转（调整）事项的审管衔接、事中事后监管工作，并及时对部门权责清单进行动态调整。</a:t>
            </a:r>
          </a:p>
          <a:p>
            <a:pPr>
              <a:lnSpc>
                <a:spcPts val="4000"/>
              </a:lnSpc>
            </a:pPr>
            <a:endParaRPr lang="zh-CN" altLang="en-US" sz="2000" dirty="0" smtClean="0">
              <a:latin typeface="楷体" pitchFamily="49" charset="-122"/>
              <a:ea typeface="楷体" pitchFamily="49" charset="-122"/>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2000">
        <p15:prstTrans prst="drap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632</Words>
  <Application>Microsoft Office PowerPoint</Application>
  <PresentationFormat>全屏显示(4:3)</PresentationFormat>
  <Paragraphs>16</Paragraphs>
  <Slides>5</Slides>
  <Notes>5</Notes>
  <HiddenSlides>0</HiddenSlides>
  <MMClips>0</MMClip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Office 主题</vt:lpstr>
      <vt:lpstr>幻灯片 1</vt:lpstr>
      <vt:lpstr>幻灯片 2</vt:lpstr>
      <vt:lpstr>幻灯片 3</vt:lpstr>
      <vt:lpstr>幻灯片 4</vt:lpstr>
      <vt:lpstr>幻灯片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Administrator</cp:lastModifiedBy>
  <cp:revision>12</cp:revision>
  <dcterms:created xsi:type="dcterms:W3CDTF">2022-01-16T05:03:23Z</dcterms:created>
  <dcterms:modified xsi:type="dcterms:W3CDTF">2023-04-20T01:22:26Z</dcterms:modified>
</cp:coreProperties>
</file>