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73" r:id="rId4"/>
    <p:sldId id="277" r:id="rId5"/>
    <p:sldId id="340" r:id="rId6"/>
    <p:sldId id="339" r:id="rId7"/>
    <p:sldId id="341" r:id="rId8"/>
    <p:sldId id="34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A20"/>
    <a:srgbClr val="EAEAEA"/>
    <a:srgbClr val="AF0B06"/>
    <a:srgbClr val="B71B2A"/>
    <a:srgbClr val="871717"/>
    <a:srgbClr val="961A1A"/>
    <a:srgbClr val="AD1F1E"/>
    <a:srgbClr val="F10E00"/>
    <a:srgbClr val="D22F30"/>
    <a:srgbClr val="F38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44" y="-930"/>
      </p:cViewPr>
      <p:guideLst>
        <p:guide orient="horz" pos="25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86AA-1E30-4F74-8425-03EBBACCB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9E8C-B33E-4B9C-91FE-E3290E780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54"/>
            <a:ext cx="12192000" cy="688012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327150" y="1557020"/>
            <a:ext cx="8580755" cy="2283460"/>
            <a:chOff x="1146966" y="2158109"/>
            <a:chExt cx="7741204" cy="877629"/>
          </a:xfrm>
        </p:grpSpPr>
        <p:sp>
          <p:nvSpPr>
            <p:cNvPr id="14" name="矩形 13"/>
            <p:cNvSpPr/>
            <p:nvPr/>
          </p:nvSpPr>
          <p:spPr>
            <a:xfrm>
              <a:off x="7253196" y="2787776"/>
              <a:ext cx="1323905" cy="247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effectLst>
                    <a:outerShdw dist="25400" dir="2700000" algn="tl" rotWithShape="0">
                      <a:srgbClr val="871717"/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解 读</a:t>
              </a:r>
              <a:endParaRPr lang="zh-CN" altLang="en-US" sz="3600">
                <a:solidFill>
                  <a:schemeClr val="bg1"/>
                </a:solidFill>
                <a:effectLst>
                  <a:outerShdw dist="25400" dir="2700000" algn="tl" rotWithShape="0">
                    <a:srgbClr val="871717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46966" y="2158109"/>
              <a:ext cx="7741204" cy="50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lnSpc>
                  <a:spcPts val="4800"/>
                </a:lnSpc>
                <a:spcAft>
                  <a:spcPts val="1200"/>
                </a:spcAft>
              </a:pPr>
              <a:r>
                <a:rPr lang="zh-CN" altLang="en-US" sz="4000">
                  <a:solidFill>
                    <a:schemeClr val="bg1"/>
                  </a:solidFill>
                  <a:effectLst>
                    <a:outerShdw dist="25400" dir="2700000" algn="tl" rotWithShape="0">
                      <a:srgbClr val="871717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《闻喜县人民政府关于</a:t>
              </a:r>
              <a:r>
                <a:rPr lang="zh-CN" altLang="en-US" sz="4000">
                  <a:solidFill>
                    <a:schemeClr val="bg1"/>
                  </a:solidFill>
                  <a:effectLst>
                    <a:outerShdw dist="25400" dir="2700000" algn="tl" rotWithShape="0">
                      <a:srgbClr val="871717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落实</a:t>
              </a:r>
              <a:r>
                <a:rPr lang="zh-CN" altLang="en-US" sz="4000">
                  <a:solidFill>
                    <a:schemeClr val="bg1"/>
                  </a:solidFill>
                  <a:effectLst>
                    <a:outerShdw dist="25400" dir="2700000" algn="tl" rotWithShape="0">
                      <a:srgbClr val="871717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承接一批行政职权事项的决定》</a:t>
              </a:r>
              <a:endParaRPr lang="zh-CN" altLang="en-US" sz="4000">
                <a:effectLst>
                  <a:outerShdw dist="25400" dir="2700000" algn="tl" rotWithShape="0">
                    <a:srgbClr val="871717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0" name="PA-图片 18"/>
          <p:cNvSpPr/>
          <p:nvPr>
            <p:custDataLst>
              <p:tags r:id="rId2"/>
            </p:custDataLst>
          </p:nvPr>
        </p:nvSpPr>
        <p:spPr>
          <a:xfrm>
            <a:off x="3429844" y="4142612"/>
            <a:ext cx="1981563" cy="1547848"/>
          </a:xfrm>
          <a:custGeom>
            <a:avLst/>
            <a:gdLst/>
            <a:ahLst/>
            <a:cxnLst/>
            <a:rect l="0" t="0" r="0" b="0"/>
            <a:pathLst>
              <a:path w="2211641" h="1727568">
                <a:moveTo>
                  <a:pt x="0" y="0"/>
                </a:moveTo>
                <a:lnTo>
                  <a:pt x="2211640" y="0"/>
                </a:lnTo>
                <a:lnTo>
                  <a:pt x="2211640" y="1727567"/>
                </a:lnTo>
                <a:lnTo>
                  <a:pt x="0" y="1727567"/>
                </a:lnTo>
                <a:close/>
              </a:path>
            </a:pathLst>
          </a:custGeom>
          <a:blipFill dpi="0" rotWithShape="1">
            <a:blip r:embed="rId3" cstate="print">
              <a:alphaModFix amt="2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 b="5285"/>
          <a:stretch>
            <a:fillRect/>
          </a:stretch>
        </p:blipFill>
        <p:spPr>
          <a:xfrm>
            <a:off x="5411242" y="3916854"/>
            <a:ext cx="6780758" cy="2891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41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98550" y="589915"/>
            <a:ext cx="132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背景</a:t>
            </a:r>
            <a:endParaRPr lang="zh-CN" altLang="en-US" sz="36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33525" y="1866265"/>
            <a:ext cx="897953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en-US" altLang="zh-CN" sz="2800" b="0">
                <a:ea typeface="仿宋" panose="02010609060101010101" charset="-122"/>
              </a:rPr>
              <a:t>  </a:t>
            </a:r>
            <a:r>
              <a:rPr lang="en-US" altLang="zh-CN" sz="2800" b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</a:t>
            </a:r>
            <a:r>
              <a:rPr lang="zh-CN" sz="2800" b="0">
                <a:ea typeface="+mn-lt"/>
                <a:cs typeface="+mn-lt"/>
              </a:rPr>
              <a:t>根据《山西省人民政府关于取消和下放一批行政审批事项的决定》（晋政发〔2021〕48号）精神，为进一步深化行政审批制度改革，转变政府职能，县政府决定相应承接行政职权事项11项。</a:t>
            </a:r>
            <a:endParaRPr lang="zh-CN" sz="2800" b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81769" flipH="1">
            <a:off x="-220005" y="-192386"/>
            <a:ext cx="1014236" cy="1014236"/>
          </a:xfrm>
          <a:custGeom>
            <a:avLst/>
            <a:gdLst>
              <a:gd name="connsiteX0" fmla="*/ 0 w 1014236"/>
              <a:gd name="connsiteY0" fmla="*/ 0 h 1014236"/>
              <a:gd name="connsiteX1" fmla="*/ 0 w 1014236"/>
              <a:gd name="connsiteY1" fmla="*/ 1014236 h 1014236"/>
              <a:gd name="connsiteX2" fmla="*/ 1014236 w 1014236"/>
              <a:gd name="connsiteY2" fmla="*/ 1014236 h 1014236"/>
              <a:gd name="connsiteX3" fmla="*/ 1014236 w 1014236"/>
              <a:gd name="connsiteY3" fmla="*/ 908011 h 1014236"/>
              <a:gd name="connsiteX4" fmla="*/ 584947 w 1014236"/>
              <a:gd name="connsiteY4" fmla="*/ 0 h 101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36" h="1014236">
                <a:moveTo>
                  <a:pt x="0" y="0"/>
                </a:moveTo>
                <a:lnTo>
                  <a:pt x="0" y="1014236"/>
                </a:lnTo>
                <a:lnTo>
                  <a:pt x="1014236" y="1014236"/>
                </a:lnTo>
                <a:lnTo>
                  <a:pt x="1014236" y="908011"/>
                </a:lnTo>
                <a:lnTo>
                  <a:pt x="584947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4"/>
          <a:stretch>
            <a:fillRect/>
          </a:stretch>
        </p:blipFill>
        <p:spPr>
          <a:xfrm flipV="1">
            <a:off x="0" y="4533900"/>
            <a:ext cx="12192000" cy="2324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6300" y="95885"/>
            <a:ext cx="84861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县政府落实晋政发〔2021〕48号承接的行政审批事项清单（11项）</a:t>
            </a:r>
            <a:endParaRPr lang="zh-CN" altLang="en-US" sz="20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926783" y="904875"/>
          <a:ext cx="10184765" cy="4596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/>
                <a:gridCol w="1033780"/>
                <a:gridCol w="900430"/>
                <a:gridCol w="2334260"/>
                <a:gridCol w="1011555"/>
                <a:gridCol w="4378960"/>
              </a:tblGrid>
              <a:tr h="466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序号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事项名称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权力类别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设定依据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审批部门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加强事中事后监管措施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3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食用菌菌种质量检验机构资格认定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《中华人民共和国种子法》(2015年修订)第四十八条第九十三条《食用菌菌种管理办法》(2015年修订)第二十六条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1.开展“双随机、一公开”监管,根据风险程度、信用水平,合理确定抽查比例,现场检查时重点对仪器设备完整性、检验场所安全性、有关数据处理和保存合规性等进行检查。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2.委托有关技术机构,对检验单位定期开展检测能力、仪器设备、管理程序等方面的能力验证。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3.加强监测,针对发现的种子、食用菌菌种质量检验普遍问题和突出风险开展专项检查。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农作物种子质量检验机构资格认定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《中华人民共和国种子法》(2015年修订)第四十八条《农作物种子质量检验机构考核管理办法》(2019年农业农村部令第3号）第四条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1.开展“双随机、一公开”监管,根据风险程度、信用水平,合理确定抽查比例,现场检查时重点对仪器设备完整性、检验场所安全性、有关数据处理和保存合规性等进行检查。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2.委托有关技术机构,对检验单位定期开展检测能力、仪器设备、管理程序等方面的能力验证。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3.加强监测,针对发现的种子、食用菌菌种质量检验普遍问题和突出风险开展专项检查。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81769" flipH="1">
            <a:off x="-220005" y="-192386"/>
            <a:ext cx="1014236" cy="1014236"/>
          </a:xfrm>
          <a:custGeom>
            <a:avLst/>
            <a:gdLst>
              <a:gd name="connsiteX0" fmla="*/ 0 w 1014236"/>
              <a:gd name="connsiteY0" fmla="*/ 0 h 1014236"/>
              <a:gd name="connsiteX1" fmla="*/ 0 w 1014236"/>
              <a:gd name="connsiteY1" fmla="*/ 1014236 h 1014236"/>
              <a:gd name="connsiteX2" fmla="*/ 1014236 w 1014236"/>
              <a:gd name="connsiteY2" fmla="*/ 1014236 h 1014236"/>
              <a:gd name="connsiteX3" fmla="*/ 1014236 w 1014236"/>
              <a:gd name="connsiteY3" fmla="*/ 908011 h 1014236"/>
              <a:gd name="connsiteX4" fmla="*/ 584947 w 1014236"/>
              <a:gd name="connsiteY4" fmla="*/ 0 h 101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36" h="1014236">
                <a:moveTo>
                  <a:pt x="0" y="0"/>
                </a:moveTo>
                <a:lnTo>
                  <a:pt x="0" y="1014236"/>
                </a:lnTo>
                <a:lnTo>
                  <a:pt x="1014236" y="1014236"/>
                </a:lnTo>
                <a:lnTo>
                  <a:pt x="1014236" y="908011"/>
                </a:lnTo>
                <a:lnTo>
                  <a:pt x="584947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4"/>
          <a:stretch>
            <a:fillRect/>
          </a:stretch>
        </p:blipFill>
        <p:spPr>
          <a:xfrm flipV="1">
            <a:off x="0" y="4533900"/>
            <a:ext cx="12192000" cy="2324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6300" y="95885"/>
            <a:ext cx="84861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县政府落实晋政发〔2021〕48号承接的行政审批事项清单（11项）</a:t>
            </a:r>
            <a:endParaRPr lang="zh-CN" altLang="en-US" sz="20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1031875" y="714375"/>
          <a:ext cx="9954895" cy="5247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"/>
                <a:gridCol w="1068705"/>
                <a:gridCol w="467360"/>
                <a:gridCol w="2132965"/>
                <a:gridCol w="835025"/>
                <a:gridCol w="3602990"/>
                <a:gridCol w="1375410"/>
              </a:tblGrid>
              <a:tr h="459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序号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事项名称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权力类别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设定依据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审批部门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加强事中事后监管措施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备注</a:t>
                      </a:r>
                      <a:endParaRPr lang="en-US" altLang="en-US" sz="1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农药广告审批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《中华人民共和国广告法》(2021年修订)第四十六条《国务院关于第六批取消和调整行政审批项目的决定》(国发〔2012〕52号)附件2第25项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通过“双随机、一公开”监管、重点监管等方式加强监管。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农药经营许可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《农药管理条例》(2017年修订)第二十四条《农药经营许可管理办法》(2018年农业农村部令第2号)第四条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1.开展“双随机、一公开”监管,发现违法违规行为要依法查处并公开结果。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2.加强行业检测,畅通投诉举报渠道,将风险隐患、投诉举报较多的企业列入重点监管对象。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3.加强信用监管,依法向社会公布农业经营企业信用状况,依法依规对失信主体开展失信惩戒。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动物防疫条件合格证核发(病死畜禽无害化处理)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《中华人民共和国动物</a:t>
                      </a:r>
                      <a:r>
                        <a:rPr lang="zh-CN" alt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防疫</a:t>
                      </a: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法》(2021年修订)第二十五条《动物防疫条件审查办法》(2010年农业部令第7号)第二十九条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1.通过“双随机、一公开”监管,发现违法违规行为要依法查处并公开结果。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2.针对行业突出问题和重大风险点,开展安全风险预警监测,及时发现隐患并处置。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3.强化社会监督,依法及时处理投诉举报。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81769" flipH="1">
            <a:off x="-220005" y="-192386"/>
            <a:ext cx="1014236" cy="1014236"/>
          </a:xfrm>
          <a:custGeom>
            <a:avLst/>
            <a:gdLst>
              <a:gd name="connsiteX0" fmla="*/ 0 w 1014236"/>
              <a:gd name="connsiteY0" fmla="*/ 0 h 1014236"/>
              <a:gd name="connsiteX1" fmla="*/ 0 w 1014236"/>
              <a:gd name="connsiteY1" fmla="*/ 1014236 h 1014236"/>
              <a:gd name="connsiteX2" fmla="*/ 1014236 w 1014236"/>
              <a:gd name="connsiteY2" fmla="*/ 1014236 h 1014236"/>
              <a:gd name="connsiteX3" fmla="*/ 1014236 w 1014236"/>
              <a:gd name="connsiteY3" fmla="*/ 908011 h 1014236"/>
              <a:gd name="connsiteX4" fmla="*/ 584947 w 1014236"/>
              <a:gd name="connsiteY4" fmla="*/ 0 h 101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36" h="1014236">
                <a:moveTo>
                  <a:pt x="0" y="0"/>
                </a:moveTo>
                <a:lnTo>
                  <a:pt x="0" y="1014236"/>
                </a:lnTo>
                <a:lnTo>
                  <a:pt x="1014236" y="1014236"/>
                </a:lnTo>
                <a:lnTo>
                  <a:pt x="1014236" y="908011"/>
                </a:lnTo>
                <a:lnTo>
                  <a:pt x="584947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4"/>
          <a:stretch>
            <a:fillRect/>
          </a:stretch>
        </p:blipFill>
        <p:spPr>
          <a:xfrm flipV="1">
            <a:off x="0" y="4533900"/>
            <a:ext cx="12192000" cy="2324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6300" y="95885"/>
            <a:ext cx="84861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县政府落实晋政发〔2021〕48号承接的行政审批事项清单（11项）</a:t>
            </a:r>
            <a:endParaRPr lang="zh-CN" altLang="en-US" sz="20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61390" y="777240"/>
          <a:ext cx="9995535" cy="489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980"/>
                <a:gridCol w="1072515"/>
                <a:gridCol w="468630"/>
                <a:gridCol w="2142490"/>
                <a:gridCol w="837565"/>
                <a:gridCol w="3618230"/>
                <a:gridCol w="1381125"/>
              </a:tblGrid>
              <a:tr h="4572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序号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事项名称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权力类别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设定依据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审批部门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加强事中事后监管措施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备注</a:t>
                      </a:r>
                      <a:endParaRPr lang="en-US" altLang="en-US" sz="1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蚕种生产、经营许可证核发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《中华人民共和国畜牧法》(2015年修订)第二条第二十二条《蚕种管理办法》(2006年农业部令第68号)第十八条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1.开展“双随机、一公开”监管、根据风险程度,合理确定抽查比例,对风险等级高的领域、投诉举报多的企业实施重点监管。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2.强化社会监督,依法及时处理投诉举报,调查结果向社会公开。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兽药经营许可证核发(免疫生物制品)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《中华人民共和国兽药管理条例》(2020年修订) 第二十二条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1.开展“双随机、一公开”监管、根据风险程度,合理确定抽查比例,对风险等级高的领域、投诉举报多的企业实施重点监管。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2.强化社会监督,依法及时处理投诉举报,调查结果向社会公开。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渔业船舶登记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《中华人民共和国渔港水域交通安全管理条例》(2019年修订)第十二条《中华人民共和国渔业船舶登记办法》(2019年修订)第三条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1.开展“双随机、一公开”监管、根据风险程度,合理确定抽查比例,对风险等级高的领域、投诉举报多的企业实施重点监管。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2.强化社会监督,依法及时处理投诉举报,调查结果向社会公开。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81769" flipH="1">
            <a:off x="-220005" y="-192386"/>
            <a:ext cx="1014236" cy="1014236"/>
          </a:xfrm>
          <a:custGeom>
            <a:avLst/>
            <a:gdLst>
              <a:gd name="connsiteX0" fmla="*/ 0 w 1014236"/>
              <a:gd name="connsiteY0" fmla="*/ 0 h 1014236"/>
              <a:gd name="connsiteX1" fmla="*/ 0 w 1014236"/>
              <a:gd name="connsiteY1" fmla="*/ 1014236 h 1014236"/>
              <a:gd name="connsiteX2" fmla="*/ 1014236 w 1014236"/>
              <a:gd name="connsiteY2" fmla="*/ 1014236 h 1014236"/>
              <a:gd name="connsiteX3" fmla="*/ 1014236 w 1014236"/>
              <a:gd name="connsiteY3" fmla="*/ 908011 h 1014236"/>
              <a:gd name="connsiteX4" fmla="*/ 584947 w 1014236"/>
              <a:gd name="connsiteY4" fmla="*/ 0 h 101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36" h="1014236">
                <a:moveTo>
                  <a:pt x="0" y="0"/>
                </a:moveTo>
                <a:lnTo>
                  <a:pt x="0" y="1014236"/>
                </a:lnTo>
                <a:lnTo>
                  <a:pt x="1014236" y="1014236"/>
                </a:lnTo>
                <a:lnTo>
                  <a:pt x="1014236" y="908011"/>
                </a:lnTo>
                <a:lnTo>
                  <a:pt x="584947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4"/>
          <a:stretch>
            <a:fillRect/>
          </a:stretch>
        </p:blipFill>
        <p:spPr>
          <a:xfrm flipV="1">
            <a:off x="0" y="4533900"/>
            <a:ext cx="12192000" cy="2324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6300" y="95885"/>
            <a:ext cx="84861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县政府落实晋政发〔2021〕48号承接的行政审批事项清单（11项）</a:t>
            </a:r>
            <a:endParaRPr lang="zh-CN" altLang="en-US" sz="20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962660" y="739140"/>
          <a:ext cx="10051415" cy="5197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520"/>
                <a:gridCol w="1078230"/>
                <a:gridCol w="471805"/>
                <a:gridCol w="2153920"/>
                <a:gridCol w="843280"/>
                <a:gridCol w="3637280"/>
                <a:gridCol w="1389380"/>
              </a:tblGrid>
              <a:tr h="4692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序号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事项名称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权力类别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设定依据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审批部门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333333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加强事中事后监管措施</a:t>
                      </a:r>
                      <a:endParaRPr lang="en-US" altLang="en-US" sz="1400" b="1">
                        <a:solidFill>
                          <a:srgbClr val="333333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备注</a:t>
                      </a:r>
                      <a:endParaRPr lang="en-US" altLang="en-US" sz="1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水产原种场的水产苗种生产许可证核发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《中华人民共和国渔业法》(2013年修订)第十六条《水产苗种管理办法》(2005年修订)第十一条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县审批服务管理局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1.开展“双随机、一公开”监管、发现违法违规行为要依法查处并公开结果。</a:t>
                      </a:r>
                      <a:endParaRPr 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2.加强行业检测,畅通投诉举报渠道,将风险隐患、投诉举报较多的企业列入重点监管对象。</a:t>
                      </a:r>
                      <a:endParaRPr 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3.依法及时处理投诉举报,调查结果向社会公开。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6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向无规定动物疫病区输入易感动物、动物产品的检疫申报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《中华人民共和国动物防疫法》(2015年修订)第五十四条《动物检疫管理办法》(2019年修订)第三十二条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县农业农村局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通过“双随机、一公开”监管、重点监管等方式加强监管。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新选育或引进蚕品种中间试验同意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《蚕种管理办法》(2006年农业部令第68号)第十四条</a:t>
                      </a:r>
                      <a:endParaRPr lang="en-US" altLang="en-US" sz="12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县农业农村局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通过“双随机、一公开”监管、重点监管等方式加强监管。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41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98550" y="589915"/>
            <a:ext cx="132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要求</a:t>
            </a:r>
            <a:endParaRPr lang="zh-CN" altLang="en-US" sz="36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88085" y="1235075"/>
            <a:ext cx="1017841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en-US" altLang="zh-CN" sz="2800" b="0" dirty="0">
                <a:ea typeface="+mn-lt"/>
                <a:cs typeface="+mn-lt"/>
              </a:rPr>
              <a:t>  </a:t>
            </a:r>
            <a:r>
              <a:rPr lang="en-US" altLang="zh-CN" sz="2800" b="0" dirty="0" smtClean="0">
                <a:ea typeface="+mn-lt"/>
                <a:cs typeface="+mn-lt"/>
              </a:rPr>
              <a:t>请结合</a:t>
            </a:r>
            <a:r>
              <a:rPr lang="en-US" altLang="zh-CN" sz="2800" b="0" dirty="0">
                <a:ea typeface="+mn-lt"/>
                <a:cs typeface="+mn-lt"/>
              </a:rPr>
              <a:t>“一枚印章管审批”改革，切实做好落实承接工作，进一步细化改革配套措施，加强和创新事中事后监管，确保放得开、接得住、管得好。公布落实衔接的事项，要根据法律法规和权责清单编制要求，填写《闻喜县行政权责清单动态调整事项申请表》，确保无缝衔接、落实到位，要及时编制“一清单两张图”（权责清单、行政职权运行流程图和廉政风险防控图），优化审批流程，提高审批效率。</a:t>
            </a:r>
            <a:endParaRPr lang="en-US" altLang="zh-CN" sz="2800" b="0" dirty="0">
              <a:ea typeface="+mn-lt"/>
              <a:cs typeface="+mn-lt"/>
            </a:endParaRPr>
          </a:p>
          <a:p>
            <a:pPr indent="406400"/>
            <a:r>
              <a:rPr lang="en-US" altLang="zh-CN" sz="2800" b="0" dirty="0">
                <a:ea typeface="+mn-lt"/>
                <a:cs typeface="+mn-lt"/>
              </a:rPr>
              <a:t>  </a:t>
            </a:r>
            <a:r>
              <a:rPr lang="en-US" altLang="zh-CN" sz="2800" b="0" dirty="0" smtClean="0">
                <a:ea typeface="+mn-lt"/>
                <a:cs typeface="+mn-lt"/>
              </a:rPr>
              <a:t>以往公布的行政职权事项与本决定不符的</a:t>
            </a:r>
            <a:r>
              <a:rPr lang="en-US" altLang="zh-CN" sz="2800" b="0" dirty="0">
                <a:ea typeface="+mn-lt"/>
                <a:cs typeface="+mn-lt"/>
              </a:rPr>
              <a:t>，以本决定为准，本决定自印发之日起生效。  </a:t>
            </a:r>
            <a:endParaRPr sz="2800" b="0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4"/>
</p:tagLst>
</file>

<file path=ppt/tags/tag2.xml><?xml version="1.0" encoding="utf-8"?>
<p:tagLst xmlns:p="http://schemas.openxmlformats.org/presentationml/2006/main">
  <p:tag name="KSO_WM_UNIT_TABLE_BEAUTIFY" val="smartTable{a7930f35-eeac-4104-8af9-9d797634421b}"/>
  <p:tag name="TABLE_ENDDRAG_ORIGIN_RECT" val="801*400"/>
  <p:tag name="TABLE_ENDDRAG_RECT" val="72*71*801*400"/>
</p:tagLst>
</file>

<file path=ppt/tags/tag3.xml><?xml version="1.0" encoding="utf-8"?>
<p:tagLst xmlns:p="http://schemas.openxmlformats.org/presentationml/2006/main">
  <p:tag name="KSO_WM_UNIT_TABLE_BEAUTIFY" val="smartTable{d044fda7-f0bc-4837-a70c-2ab164f842bd}"/>
  <p:tag name="TABLE_ENDDRAG_ORIGIN_RECT" val="783*413"/>
  <p:tag name="TABLE_ENDDRAG_RECT" val="81*56*783*413"/>
</p:tagLst>
</file>

<file path=ppt/tags/tag4.xml><?xml version="1.0" encoding="utf-8"?>
<p:tagLst xmlns:p="http://schemas.openxmlformats.org/presentationml/2006/main">
  <p:tag name="KSO_WM_UNIT_TABLE_BEAUTIFY" val="smartTable{fbe399b0-b011-45d3-bac5-67ac4ffbd89d}"/>
  <p:tag name="TABLE_ENDDRAG_ORIGIN_RECT" val="742*369"/>
  <p:tag name="TABLE_ENDDRAG_RECT" val="75*61*742*369"/>
</p:tagLst>
</file>

<file path=ppt/tags/tag5.xml><?xml version="1.0" encoding="utf-8"?>
<p:tagLst xmlns:p="http://schemas.openxmlformats.org/presentationml/2006/main">
  <p:tag name="KSO_WM_UNIT_TABLE_BEAUTIFY" val="smartTable{3fa08838-eef5-4247-b5b9-1a7f50c60d88}"/>
  <p:tag name="TABLE_ENDDRAG_ORIGIN_RECT" val="779*395"/>
  <p:tag name="TABLE_ENDDRAG_RECT" val="75*58*779*39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2453</Words>
  <Application>WPS 演示</Application>
  <PresentationFormat>自定义</PresentationFormat>
  <Paragraphs>238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华文行楷</vt:lpstr>
      <vt:lpstr>华文中宋</vt:lpstr>
      <vt:lpstr>仿宋</vt:lpstr>
      <vt:lpstr>仿宋_GB2312</vt:lpstr>
      <vt:lpstr>黑体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139</cp:revision>
  <dcterms:created xsi:type="dcterms:W3CDTF">2019-09-17T06:52:00Z</dcterms:created>
  <dcterms:modified xsi:type="dcterms:W3CDTF">2024-01-30T02:42:12Z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  <property fmtid="{D5CDD505-2E9C-101B-9397-08002B2CF9AE}" pid="3" name="ICV">
    <vt:lpwstr>697F4AA7C4784FD283302C92DA0A7BDA</vt:lpwstr>
  </property>
</Properties>
</file>